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  <p:sldMasterId id="2147483662" r:id="rId3"/>
    <p:sldMasterId id="2147483664" r:id="rId4"/>
  </p:sldMasterIdLst>
  <p:notesMasterIdLst>
    <p:notesMasterId r:id="rId21"/>
  </p:notesMasterIdLst>
  <p:sldIdLst>
    <p:sldId id="387" r:id="rId5"/>
    <p:sldId id="644" r:id="rId6"/>
    <p:sldId id="290" r:id="rId7"/>
    <p:sldId id="406" r:id="rId8"/>
    <p:sldId id="658" r:id="rId9"/>
    <p:sldId id="304" r:id="rId10"/>
    <p:sldId id="416" r:id="rId11"/>
    <p:sldId id="665" r:id="rId12"/>
    <p:sldId id="662" r:id="rId13"/>
    <p:sldId id="664" r:id="rId14"/>
    <p:sldId id="418" r:id="rId15"/>
    <p:sldId id="388" r:id="rId16"/>
    <p:sldId id="258" r:id="rId17"/>
    <p:sldId id="666" r:id="rId18"/>
    <p:sldId id="667" r:id="rId19"/>
    <p:sldId id="668" r:id="rId20"/>
  </p:sldIdLst>
  <p:sldSz cx="9144000" cy="6858000" type="screen4x3"/>
  <p:notesSz cx="6950075" cy="9236075"/>
  <p:defaultTextStyle>
    <a:defPPr>
      <a:defRPr lang="fr-C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18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E8BB2"/>
    <a:srgbClr val="F55F0B"/>
    <a:srgbClr val="E0560A"/>
    <a:srgbClr val="FFD937"/>
    <a:srgbClr val="FFCC00"/>
    <a:srgbClr val="109BC6"/>
    <a:srgbClr val="481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000" autoAdjust="0"/>
  </p:normalViewPr>
  <p:slideViewPr>
    <p:cSldViewPr>
      <p:cViewPr varScale="1">
        <p:scale>
          <a:sx n="85" d="100"/>
          <a:sy n="85" d="100"/>
        </p:scale>
        <p:origin x="74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774" y="-90"/>
      </p:cViewPr>
      <p:guideLst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FEA53E-B570-4228-B5FE-8AF6107162F1}" type="doc">
      <dgm:prSet loTypeId="urn:microsoft.com/office/officeart/2005/8/layout/vList2" loCatId="list" qsTypeId="urn:microsoft.com/office/officeart/2005/8/quickstyle/3d4" qsCatId="3D" csTypeId="urn:microsoft.com/office/officeart/2005/8/colors/accent1_5" csCatId="accent1" phldr="1"/>
      <dgm:spPr/>
      <dgm:t>
        <a:bodyPr/>
        <a:lstStyle/>
        <a:p>
          <a:endParaRPr lang="en-CA"/>
        </a:p>
      </dgm:t>
    </dgm:pt>
    <dgm:pt modelId="{324D30CA-E310-4C2B-A62D-A1D62EC65978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CA" altLang="en-US" dirty="0">
              <a:latin typeface="Georgia" panose="02040502050405020303" pitchFamily="18" charset="0"/>
              <a:ea typeface="ＭＳ Ｐゴシック" pitchFamily="-84" charset="-128"/>
            </a:rPr>
            <a:t>Raise US$1 Million for The Rotary Foundation</a:t>
          </a:r>
          <a:endParaRPr lang="en-CA" dirty="0"/>
        </a:p>
      </dgm:t>
    </dgm:pt>
    <dgm:pt modelId="{1AD6E0A3-EBC5-4406-AA23-A59E68480483}" type="parTrans" cxnId="{D3636D7D-25DB-40C1-9DB2-2DEE18C79006}">
      <dgm:prSet/>
      <dgm:spPr/>
      <dgm:t>
        <a:bodyPr/>
        <a:lstStyle/>
        <a:p>
          <a:endParaRPr lang="en-CA"/>
        </a:p>
      </dgm:t>
    </dgm:pt>
    <dgm:pt modelId="{DC291059-C794-48F1-ACE2-4EC97B4D7A08}" type="sibTrans" cxnId="{D3636D7D-25DB-40C1-9DB2-2DEE18C79006}">
      <dgm:prSet/>
      <dgm:spPr/>
      <dgm:t>
        <a:bodyPr/>
        <a:lstStyle/>
        <a:p>
          <a:endParaRPr lang="en-CA"/>
        </a:p>
      </dgm:t>
    </dgm:pt>
    <dgm:pt modelId="{082175A9-C287-4C99-9FD4-573583A7E571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CA" altLang="en-US" dirty="0">
              <a:latin typeface="Georgia" panose="02040502050405020303" pitchFamily="18" charset="0"/>
              <a:ea typeface="ＭＳ Ｐゴシック" pitchFamily="-84" charset="-128"/>
            </a:rPr>
            <a:t>New donations</a:t>
          </a:r>
          <a:endParaRPr lang="en-CA" dirty="0"/>
        </a:p>
      </dgm:t>
    </dgm:pt>
    <dgm:pt modelId="{F67FE092-A77D-4595-9AC4-D301B5A3DF41}" type="parTrans" cxnId="{2AE81BAD-F02C-439E-8492-7ED354606198}">
      <dgm:prSet/>
      <dgm:spPr/>
      <dgm:t>
        <a:bodyPr/>
        <a:lstStyle/>
        <a:p>
          <a:endParaRPr lang="en-CA"/>
        </a:p>
      </dgm:t>
    </dgm:pt>
    <dgm:pt modelId="{25C793C5-E720-45A6-88A5-FA770BA8D99F}" type="sibTrans" cxnId="{2AE81BAD-F02C-439E-8492-7ED354606198}">
      <dgm:prSet/>
      <dgm:spPr/>
      <dgm:t>
        <a:bodyPr/>
        <a:lstStyle/>
        <a:p>
          <a:endParaRPr lang="en-CA"/>
        </a:p>
      </dgm:t>
    </dgm:pt>
    <dgm:pt modelId="{DB685B71-C6AC-42E0-BF1F-0A7BB96C0E81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CA" altLang="en-US" dirty="0">
              <a:latin typeface="Georgia" panose="02040502050405020303" pitchFamily="18" charset="0"/>
              <a:ea typeface="ＭＳ Ｐゴシック" pitchFamily="-84" charset="-128"/>
            </a:rPr>
            <a:t>Celebration of a 9-12 month campaign</a:t>
          </a:r>
          <a:endParaRPr lang="en-CA" dirty="0"/>
        </a:p>
      </dgm:t>
    </dgm:pt>
    <dgm:pt modelId="{CC9FFF10-ED1A-4439-AB62-7A91A2F1EFF1}" type="parTrans" cxnId="{183D656D-135E-496C-804C-0EE33AA32752}">
      <dgm:prSet/>
      <dgm:spPr/>
      <dgm:t>
        <a:bodyPr/>
        <a:lstStyle/>
        <a:p>
          <a:endParaRPr lang="en-CA"/>
        </a:p>
      </dgm:t>
    </dgm:pt>
    <dgm:pt modelId="{A26E2749-E654-43FE-9442-3332D2DE4B46}" type="sibTrans" cxnId="{183D656D-135E-496C-804C-0EE33AA32752}">
      <dgm:prSet/>
      <dgm:spPr/>
      <dgm:t>
        <a:bodyPr/>
        <a:lstStyle/>
        <a:p>
          <a:endParaRPr lang="en-CA"/>
        </a:p>
      </dgm:t>
    </dgm:pt>
    <dgm:pt modelId="{7D149943-46EB-4DAD-A5F0-DB64D68FA425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CA" altLang="en-US" dirty="0">
              <a:latin typeface="Georgia" panose="02040502050405020303" pitchFamily="18" charset="0"/>
              <a:ea typeface="ＭＳ Ｐゴシック" pitchFamily="-84" charset="-128"/>
            </a:rPr>
            <a:t>Major Gifts &amp; Bequests of US$10,000 or more</a:t>
          </a:r>
          <a:endParaRPr lang="en-CA" dirty="0"/>
        </a:p>
      </dgm:t>
    </dgm:pt>
    <dgm:pt modelId="{36CD6B93-1496-4A8B-BF1B-9D037EE35676}" type="parTrans" cxnId="{83D907DC-D913-4F18-8AE9-AE406DE75349}">
      <dgm:prSet/>
      <dgm:spPr/>
      <dgm:t>
        <a:bodyPr/>
        <a:lstStyle/>
        <a:p>
          <a:endParaRPr lang="en-CA"/>
        </a:p>
      </dgm:t>
    </dgm:pt>
    <dgm:pt modelId="{07517743-F2C8-4B1C-BD92-08236B79091B}" type="sibTrans" cxnId="{83D907DC-D913-4F18-8AE9-AE406DE75349}">
      <dgm:prSet/>
      <dgm:spPr/>
      <dgm:t>
        <a:bodyPr/>
        <a:lstStyle/>
        <a:p>
          <a:endParaRPr lang="en-CA"/>
        </a:p>
      </dgm:t>
    </dgm:pt>
    <dgm:pt modelId="{FBD9B992-D1BC-4A52-B3A1-FE978FC1B0BC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en-US" dirty="0">
              <a:latin typeface="Georgia" panose="02040502050405020303" pitchFamily="18" charset="0"/>
              <a:ea typeface="ＭＳ Ｐゴシック" pitchFamily="-84" charset="-128"/>
            </a:rPr>
            <a:t>District sponsored event – with TRF support</a:t>
          </a:r>
          <a:endParaRPr lang="en-CA" dirty="0"/>
        </a:p>
      </dgm:t>
    </dgm:pt>
    <dgm:pt modelId="{73B126DB-DE43-49CB-BD1C-ECDC088D4269}" type="parTrans" cxnId="{65253866-C0E0-43C9-83E9-3FF2C87A8920}">
      <dgm:prSet/>
      <dgm:spPr/>
      <dgm:t>
        <a:bodyPr/>
        <a:lstStyle/>
        <a:p>
          <a:endParaRPr lang="en-CA"/>
        </a:p>
      </dgm:t>
    </dgm:pt>
    <dgm:pt modelId="{6E48851D-45AA-4BDB-9944-6626898D09A9}" type="sibTrans" cxnId="{65253866-C0E0-43C9-83E9-3FF2C87A8920}">
      <dgm:prSet/>
      <dgm:spPr/>
      <dgm:t>
        <a:bodyPr/>
        <a:lstStyle/>
        <a:p>
          <a:endParaRPr lang="en-CA"/>
        </a:p>
      </dgm:t>
    </dgm:pt>
    <dgm:pt modelId="{7FEF7ABC-9D91-45C1-AFA1-746E4D3A2BE7}" type="pres">
      <dgm:prSet presAssocID="{76FEA53E-B570-4228-B5FE-8AF6107162F1}" presName="linear" presStyleCnt="0">
        <dgm:presLayoutVars>
          <dgm:animLvl val="lvl"/>
          <dgm:resizeHandles val="exact"/>
        </dgm:presLayoutVars>
      </dgm:prSet>
      <dgm:spPr/>
    </dgm:pt>
    <dgm:pt modelId="{DAD1E6B8-69E0-4236-BAC1-9A959C28FC69}" type="pres">
      <dgm:prSet presAssocID="{324D30CA-E310-4C2B-A62D-A1D62EC6597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07001FA-704A-44DF-8766-71FDDBE57361}" type="pres">
      <dgm:prSet presAssocID="{DC291059-C794-48F1-ACE2-4EC97B4D7A08}" presName="spacer" presStyleCnt="0"/>
      <dgm:spPr/>
    </dgm:pt>
    <dgm:pt modelId="{9775B372-39D9-4B3A-8C3F-65A5D79EC4D3}" type="pres">
      <dgm:prSet presAssocID="{082175A9-C287-4C99-9FD4-573583A7E571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0959A83-E56F-4915-9EFC-DDA0F138E0FE}" type="pres">
      <dgm:prSet presAssocID="{25C793C5-E720-45A6-88A5-FA770BA8D99F}" presName="spacer" presStyleCnt="0"/>
      <dgm:spPr/>
    </dgm:pt>
    <dgm:pt modelId="{DF063870-8DC7-49E0-A499-D75B8696D94A}" type="pres">
      <dgm:prSet presAssocID="{DB685B71-C6AC-42E0-BF1F-0A7BB96C0E8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5AB9590-06EB-4101-912A-78600923EB4B}" type="pres">
      <dgm:prSet presAssocID="{A26E2749-E654-43FE-9442-3332D2DE4B46}" presName="spacer" presStyleCnt="0"/>
      <dgm:spPr/>
    </dgm:pt>
    <dgm:pt modelId="{51E16193-2850-4ECD-9CD3-F117D9AB571F}" type="pres">
      <dgm:prSet presAssocID="{7D149943-46EB-4DAD-A5F0-DB64D68FA42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8F75317-2DF8-49FB-AC23-589EDA15DC5C}" type="pres">
      <dgm:prSet presAssocID="{07517743-F2C8-4B1C-BD92-08236B79091B}" presName="spacer" presStyleCnt="0"/>
      <dgm:spPr/>
    </dgm:pt>
    <dgm:pt modelId="{57B0BAAF-04BD-4E0C-ACB1-F5F476CE7957}" type="pres">
      <dgm:prSet presAssocID="{FBD9B992-D1BC-4A52-B3A1-FE978FC1B0BC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3CA6416-F5EE-49DD-A315-9F8966053D32}" type="presOf" srcId="{324D30CA-E310-4C2B-A62D-A1D62EC65978}" destId="{DAD1E6B8-69E0-4236-BAC1-9A959C28FC69}" srcOrd="0" destOrd="0" presId="urn:microsoft.com/office/officeart/2005/8/layout/vList2"/>
    <dgm:cxn modelId="{65253866-C0E0-43C9-83E9-3FF2C87A8920}" srcId="{76FEA53E-B570-4228-B5FE-8AF6107162F1}" destId="{FBD9B992-D1BC-4A52-B3A1-FE978FC1B0BC}" srcOrd="4" destOrd="0" parTransId="{73B126DB-DE43-49CB-BD1C-ECDC088D4269}" sibTransId="{6E48851D-45AA-4BDB-9944-6626898D09A9}"/>
    <dgm:cxn modelId="{2DA6F968-89F7-46F0-B1DE-C7E5ACAA927B}" type="presOf" srcId="{FBD9B992-D1BC-4A52-B3A1-FE978FC1B0BC}" destId="{57B0BAAF-04BD-4E0C-ACB1-F5F476CE7957}" srcOrd="0" destOrd="0" presId="urn:microsoft.com/office/officeart/2005/8/layout/vList2"/>
    <dgm:cxn modelId="{183D656D-135E-496C-804C-0EE33AA32752}" srcId="{76FEA53E-B570-4228-B5FE-8AF6107162F1}" destId="{DB685B71-C6AC-42E0-BF1F-0A7BB96C0E81}" srcOrd="2" destOrd="0" parTransId="{CC9FFF10-ED1A-4439-AB62-7A91A2F1EFF1}" sibTransId="{A26E2749-E654-43FE-9442-3332D2DE4B46}"/>
    <dgm:cxn modelId="{9FB4A650-C3DD-42DD-BDD5-FEB2C0140A9F}" type="presOf" srcId="{DB685B71-C6AC-42E0-BF1F-0A7BB96C0E81}" destId="{DF063870-8DC7-49E0-A499-D75B8696D94A}" srcOrd="0" destOrd="0" presId="urn:microsoft.com/office/officeart/2005/8/layout/vList2"/>
    <dgm:cxn modelId="{B920F773-72BE-4D1D-BBD1-BB2ADA16DC3F}" type="presOf" srcId="{082175A9-C287-4C99-9FD4-573583A7E571}" destId="{9775B372-39D9-4B3A-8C3F-65A5D79EC4D3}" srcOrd="0" destOrd="0" presId="urn:microsoft.com/office/officeart/2005/8/layout/vList2"/>
    <dgm:cxn modelId="{D3636D7D-25DB-40C1-9DB2-2DEE18C79006}" srcId="{76FEA53E-B570-4228-B5FE-8AF6107162F1}" destId="{324D30CA-E310-4C2B-A62D-A1D62EC65978}" srcOrd="0" destOrd="0" parTransId="{1AD6E0A3-EBC5-4406-AA23-A59E68480483}" sibTransId="{DC291059-C794-48F1-ACE2-4EC97B4D7A08}"/>
    <dgm:cxn modelId="{2AE81BAD-F02C-439E-8492-7ED354606198}" srcId="{76FEA53E-B570-4228-B5FE-8AF6107162F1}" destId="{082175A9-C287-4C99-9FD4-573583A7E571}" srcOrd="1" destOrd="0" parTransId="{F67FE092-A77D-4595-9AC4-D301B5A3DF41}" sibTransId="{25C793C5-E720-45A6-88A5-FA770BA8D99F}"/>
    <dgm:cxn modelId="{7B960DC4-DEB3-4E95-9C6E-3A45BA369D33}" type="presOf" srcId="{7D149943-46EB-4DAD-A5F0-DB64D68FA425}" destId="{51E16193-2850-4ECD-9CD3-F117D9AB571F}" srcOrd="0" destOrd="0" presId="urn:microsoft.com/office/officeart/2005/8/layout/vList2"/>
    <dgm:cxn modelId="{83D907DC-D913-4F18-8AE9-AE406DE75349}" srcId="{76FEA53E-B570-4228-B5FE-8AF6107162F1}" destId="{7D149943-46EB-4DAD-A5F0-DB64D68FA425}" srcOrd="3" destOrd="0" parTransId="{36CD6B93-1496-4A8B-BF1B-9D037EE35676}" sibTransId="{07517743-F2C8-4B1C-BD92-08236B79091B}"/>
    <dgm:cxn modelId="{60330FF1-4DF1-430A-9515-BE95C0831A62}" type="presOf" srcId="{76FEA53E-B570-4228-B5FE-8AF6107162F1}" destId="{7FEF7ABC-9D91-45C1-AFA1-746E4D3A2BE7}" srcOrd="0" destOrd="0" presId="urn:microsoft.com/office/officeart/2005/8/layout/vList2"/>
    <dgm:cxn modelId="{07D2A8D0-5E78-4DEB-A4B2-6D6F72003C2C}" type="presParOf" srcId="{7FEF7ABC-9D91-45C1-AFA1-746E4D3A2BE7}" destId="{DAD1E6B8-69E0-4236-BAC1-9A959C28FC69}" srcOrd="0" destOrd="0" presId="urn:microsoft.com/office/officeart/2005/8/layout/vList2"/>
    <dgm:cxn modelId="{352DA0A8-252B-4EDD-ADA3-7BBBD7AA128B}" type="presParOf" srcId="{7FEF7ABC-9D91-45C1-AFA1-746E4D3A2BE7}" destId="{C07001FA-704A-44DF-8766-71FDDBE57361}" srcOrd="1" destOrd="0" presId="urn:microsoft.com/office/officeart/2005/8/layout/vList2"/>
    <dgm:cxn modelId="{A8754605-2677-4683-9B7F-DEE70F47C9D5}" type="presParOf" srcId="{7FEF7ABC-9D91-45C1-AFA1-746E4D3A2BE7}" destId="{9775B372-39D9-4B3A-8C3F-65A5D79EC4D3}" srcOrd="2" destOrd="0" presId="urn:microsoft.com/office/officeart/2005/8/layout/vList2"/>
    <dgm:cxn modelId="{1FDD007F-705F-4601-8610-E06544EA5373}" type="presParOf" srcId="{7FEF7ABC-9D91-45C1-AFA1-746E4D3A2BE7}" destId="{50959A83-E56F-4915-9EFC-DDA0F138E0FE}" srcOrd="3" destOrd="0" presId="urn:microsoft.com/office/officeart/2005/8/layout/vList2"/>
    <dgm:cxn modelId="{5FB03B07-B601-41FD-8EE5-EBC200F8B59F}" type="presParOf" srcId="{7FEF7ABC-9D91-45C1-AFA1-746E4D3A2BE7}" destId="{DF063870-8DC7-49E0-A499-D75B8696D94A}" srcOrd="4" destOrd="0" presId="urn:microsoft.com/office/officeart/2005/8/layout/vList2"/>
    <dgm:cxn modelId="{9E9B9F23-038B-4E1B-ABCC-5525195E4D91}" type="presParOf" srcId="{7FEF7ABC-9D91-45C1-AFA1-746E4D3A2BE7}" destId="{85AB9590-06EB-4101-912A-78600923EB4B}" srcOrd="5" destOrd="0" presId="urn:microsoft.com/office/officeart/2005/8/layout/vList2"/>
    <dgm:cxn modelId="{71C1603C-E8D0-4E76-B38A-E8975EACF481}" type="presParOf" srcId="{7FEF7ABC-9D91-45C1-AFA1-746E4D3A2BE7}" destId="{51E16193-2850-4ECD-9CD3-F117D9AB571F}" srcOrd="6" destOrd="0" presId="urn:microsoft.com/office/officeart/2005/8/layout/vList2"/>
    <dgm:cxn modelId="{ADC766D9-C79F-43A4-BFDE-70E11A527359}" type="presParOf" srcId="{7FEF7ABC-9D91-45C1-AFA1-746E4D3A2BE7}" destId="{E8F75317-2DF8-49FB-AC23-589EDA15DC5C}" srcOrd="7" destOrd="0" presId="urn:microsoft.com/office/officeart/2005/8/layout/vList2"/>
    <dgm:cxn modelId="{49A2AD3C-BE5A-4AA4-A913-E547B9490580}" type="presParOf" srcId="{7FEF7ABC-9D91-45C1-AFA1-746E4D3A2BE7}" destId="{57B0BAAF-04BD-4E0C-ACB1-F5F476CE795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A3C902-902C-4ACA-8C08-F14D20BBD96F}" type="doc">
      <dgm:prSet loTypeId="urn:microsoft.com/office/officeart/2011/layout/HexagonRadial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CA"/>
        </a:p>
      </dgm:t>
    </dgm:pt>
    <dgm:pt modelId="{1BA9E9FF-B532-41EF-B4C0-120ECEAD46B2}">
      <dgm:prSet phldrT="[Text]" custT="1"/>
      <dgm:spPr/>
      <dgm:t>
        <a:bodyPr/>
        <a:lstStyle/>
        <a:p>
          <a:r>
            <a:rPr lang="en-CA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Named Funds</a:t>
          </a:r>
        </a:p>
      </dgm:t>
    </dgm:pt>
    <dgm:pt modelId="{044B099A-20AB-474A-9F8C-3930B7CD0382}" type="parTrans" cxnId="{0F14AE45-52BB-4E36-9214-02E1A69F0A50}">
      <dgm:prSet/>
      <dgm:spPr/>
      <dgm:t>
        <a:bodyPr/>
        <a:lstStyle/>
        <a:p>
          <a:endParaRPr lang="en-CA" sz="1400"/>
        </a:p>
      </dgm:t>
    </dgm:pt>
    <dgm:pt modelId="{AEE9750D-2D0B-4DC1-8429-91CFE3C32C5C}" type="sibTrans" cxnId="{0F14AE45-52BB-4E36-9214-02E1A69F0A50}">
      <dgm:prSet/>
      <dgm:spPr/>
      <dgm:t>
        <a:bodyPr/>
        <a:lstStyle/>
        <a:p>
          <a:endParaRPr lang="en-CA" sz="1400"/>
        </a:p>
      </dgm:t>
    </dgm:pt>
    <dgm:pt modelId="{693304CD-8383-4D5C-A7F9-80CC6EE272C8}">
      <dgm:prSet phldrT="[Text]" custT="1"/>
      <dgm:spPr>
        <a:solidFill>
          <a:srgbClr val="002060"/>
        </a:solidFill>
      </dgm:spPr>
      <dgm:t>
        <a:bodyPr/>
        <a:lstStyle/>
        <a:p>
          <a:r>
            <a:rPr lang="en-CA" sz="2000" b="1" dirty="0"/>
            <a:t>$25,000</a:t>
          </a:r>
          <a:br>
            <a:rPr lang="en-CA" sz="2000" b="1" dirty="0"/>
          </a:br>
          <a:r>
            <a:rPr lang="en-CA" sz="2000" b="1" dirty="0"/>
            <a:t>Support World Fund or SHARE or Peace Centers</a:t>
          </a:r>
        </a:p>
      </dgm:t>
    </dgm:pt>
    <dgm:pt modelId="{B11CA5F2-D3A4-4E81-8E6E-65CFB9C45500}" type="parTrans" cxnId="{63057A42-6DE1-45DA-9E53-99DC693F3661}">
      <dgm:prSet/>
      <dgm:spPr/>
      <dgm:t>
        <a:bodyPr/>
        <a:lstStyle/>
        <a:p>
          <a:endParaRPr lang="en-CA" sz="1400"/>
        </a:p>
      </dgm:t>
    </dgm:pt>
    <dgm:pt modelId="{A3FAF9EE-57C7-4753-9A72-73967BE8C0A7}" type="sibTrans" cxnId="{63057A42-6DE1-45DA-9E53-99DC693F3661}">
      <dgm:prSet/>
      <dgm:spPr/>
      <dgm:t>
        <a:bodyPr/>
        <a:lstStyle/>
        <a:p>
          <a:endParaRPr lang="en-CA" sz="1400"/>
        </a:p>
      </dgm:t>
    </dgm:pt>
    <dgm:pt modelId="{AF3E4866-8FB9-4A38-9C8C-6350D028DA43}">
      <dgm:prSet phldrT="[Text]" phldr="1"/>
      <dgm:spPr/>
      <dgm:t>
        <a:bodyPr/>
        <a:lstStyle/>
        <a:p>
          <a:endParaRPr lang="en-CA" sz="2800" b="1"/>
        </a:p>
      </dgm:t>
    </dgm:pt>
    <dgm:pt modelId="{FB45680A-6CC9-43DE-A86F-3185D55AF9DB}" type="parTrans" cxnId="{2249FAFA-53E4-4BCB-B58B-E51825CE20BB}">
      <dgm:prSet/>
      <dgm:spPr/>
      <dgm:t>
        <a:bodyPr/>
        <a:lstStyle/>
        <a:p>
          <a:endParaRPr lang="en-CA" sz="1400"/>
        </a:p>
      </dgm:t>
    </dgm:pt>
    <dgm:pt modelId="{5F1579ED-13F5-4DAE-B39B-CCAA14DCB432}" type="sibTrans" cxnId="{2249FAFA-53E4-4BCB-B58B-E51825CE20BB}">
      <dgm:prSet/>
      <dgm:spPr/>
      <dgm:t>
        <a:bodyPr/>
        <a:lstStyle/>
        <a:p>
          <a:endParaRPr lang="en-CA" sz="1400"/>
        </a:p>
      </dgm:t>
    </dgm:pt>
    <dgm:pt modelId="{CEA67BA6-9CAC-456F-96FB-8126621449BA}">
      <dgm:prSet phldrT="[Text]" phldr="1"/>
      <dgm:spPr/>
      <dgm:t>
        <a:bodyPr/>
        <a:lstStyle/>
        <a:p>
          <a:endParaRPr lang="en-CA" sz="2800" b="1"/>
        </a:p>
      </dgm:t>
    </dgm:pt>
    <dgm:pt modelId="{F28E65F3-DC44-423E-8D5D-4B0A57F6BBE0}" type="parTrans" cxnId="{D59311E8-291B-4783-AA2C-FA90454652B3}">
      <dgm:prSet/>
      <dgm:spPr/>
      <dgm:t>
        <a:bodyPr/>
        <a:lstStyle/>
        <a:p>
          <a:endParaRPr lang="en-CA" sz="1400"/>
        </a:p>
      </dgm:t>
    </dgm:pt>
    <dgm:pt modelId="{55E610D0-0632-4580-817A-64B7165AC7A2}" type="sibTrans" cxnId="{D59311E8-291B-4783-AA2C-FA90454652B3}">
      <dgm:prSet/>
      <dgm:spPr/>
      <dgm:t>
        <a:bodyPr/>
        <a:lstStyle/>
        <a:p>
          <a:endParaRPr lang="en-CA" sz="1400"/>
        </a:p>
      </dgm:t>
    </dgm:pt>
    <dgm:pt modelId="{B600B046-0717-4098-8B18-59E0B98D2ABF}">
      <dgm:prSet phldrT="[Text]" phldr="1"/>
      <dgm:spPr/>
      <dgm:t>
        <a:bodyPr/>
        <a:lstStyle/>
        <a:p>
          <a:endParaRPr lang="en-CA" sz="2800" b="1"/>
        </a:p>
      </dgm:t>
    </dgm:pt>
    <dgm:pt modelId="{CE56FF6C-A858-46E9-BDF9-6B1B6BA57040}" type="parTrans" cxnId="{609A0D56-417A-4CDB-9974-323CC71ED8CE}">
      <dgm:prSet/>
      <dgm:spPr/>
      <dgm:t>
        <a:bodyPr/>
        <a:lstStyle/>
        <a:p>
          <a:endParaRPr lang="en-CA" sz="1400"/>
        </a:p>
      </dgm:t>
    </dgm:pt>
    <dgm:pt modelId="{6864637E-1A20-48B2-AA05-8EAC871D2926}" type="sibTrans" cxnId="{609A0D56-417A-4CDB-9974-323CC71ED8CE}">
      <dgm:prSet/>
      <dgm:spPr/>
      <dgm:t>
        <a:bodyPr/>
        <a:lstStyle/>
        <a:p>
          <a:endParaRPr lang="en-CA" sz="1400"/>
        </a:p>
      </dgm:t>
    </dgm:pt>
    <dgm:pt modelId="{EA4661D6-4CD8-4F16-B429-51A44D67F1ED}">
      <dgm:prSet custT="1"/>
      <dgm:spPr/>
      <dgm:t>
        <a:bodyPr/>
        <a:lstStyle/>
        <a:p>
          <a:r>
            <a:rPr lang="en-CA" sz="2000" b="1" dirty="0"/>
            <a:t>$100,000</a:t>
          </a:r>
          <a:br>
            <a:rPr lang="en-CA" sz="2000" b="1" dirty="0"/>
          </a:br>
          <a:r>
            <a:rPr lang="en-CA" sz="2000" b="1" dirty="0"/>
            <a:t>Support an Area of Focus</a:t>
          </a:r>
        </a:p>
      </dgm:t>
    </dgm:pt>
    <dgm:pt modelId="{3FBF3FA3-B978-4D27-A866-1C56C2DFEB87}" type="parTrans" cxnId="{439B4FF5-0512-40F4-90A0-53CDF39AFFF6}">
      <dgm:prSet/>
      <dgm:spPr/>
      <dgm:t>
        <a:bodyPr/>
        <a:lstStyle/>
        <a:p>
          <a:endParaRPr lang="en-CA" sz="1400"/>
        </a:p>
      </dgm:t>
    </dgm:pt>
    <dgm:pt modelId="{2868A346-505D-46EB-8790-41969901FD9E}" type="sibTrans" cxnId="{439B4FF5-0512-40F4-90A0-53CDF39AFFF6}">
      <dgm:prSet/>
      <dgm:spPr/>
      <dgm:t>
        <a:bodyPr/>
        <a:lstStyle/>
        <a:p>
          <a:endParaRPr lang="en-CA" sz="1400"/>
        </a:p>
      </dgm:t>
    </dgm:pt>
    <dgm:pt modelId="{80B9D278-C78D-41BA-8041-C9F2B9FFF1C4}">
      <dgm:prSet custT="1"/>
      <dgm:spPr/>
      <dgm:t>
        <a:bodyPr/>
        <a:lstStyle/>
        <a:p>
          <a:r>
            <a:rPr lang="en-CA" sz="2000" b="1" dirty="0"/>
            <a:t>$250,000</a:t>
          </a:r>
          <a:br>
            <a:rPr lang="en-CA" sz="2000" b="1" dirty="0"/>
          </a:br>
          <a:r>
            <a:rPr lang="en-CA" sz="2000" b="1" dirty="0"/>
            <a:t>Support Area of Focus projects in a district</a:t>
          </a:r>
        </a:p>
      </dgm:t>
    </dgm:pt>
    <dgm:pt modelId="{803DCE13-8BED-4D62-939D-C23DECD0EB56}" type="parTrans" cxnId="{1122C7DC-B005-4E7E-A6C6-BF9E6716BD9B}">
      <dgm:prSet/>
      <dgm:spPr/>
      <dgm:t>
        <a:bodyPr/>
        <a:lstStyle/>
        <a:p>
          <a:endParaRPr lang="en-CA" sz="1400"/>
        </a:p>
      </dgm:t>
    </dgm:pt>
    <dgm:pt modelId="{8B7B9234-C11B-4AC9-900D-D171F312CC8E}" type="sibTrans" cxnId="{1122C7DC-B005-4E7E-A6C6-BF9E6716BD9B}">
      <dgm:prSet/>
      <dgm:spPr/>
      <dgm:t>
        <a:bodyPr/>
        <a:lstStyle/>
        <a:p>
          <a:endParaRPr lang="en-CA" sz="1400"/>
        </a:p>
      </dgm:t>
    </dgm:pt>
    <dgm:pt modelId="{49926450-AD01-457C-A91F-161B22F1A428}">
      <dgm:prSet custT="1"/>
      <dgm:spPr/>
      <dgm:t>
        <a:bodyPr/>
        <a:lstStyle/>
        <a:p>
          <a:r>
            <a:rPr lang="en-CA" sz="2000" b="1" dirty="0"/>
            <a:t>$500,000</a:t>
          </a:r>
          <a:br>
            <a:rPr lang="en-CA" sz="2000" b="1" dirty="0"/>
          </a:br>
          <a:r>
            <a:rPr lang="en-CA" sz="2000" b="1" dirty="0"/>
            <a:t>Establish an Endowed Rotary World Peace Fellowship</a:t>
          </a:r>
        </a:p>
      </dgm:t>
    </dgm:pt>
    <dgm:pt modelId="{00E5975D-C2EF-4DEF-8A97-34FAC0DA9862}" type="parTrans" cxnId="{85CE1540-2F34-4B22-BDF8-0B2EA9ACB989}">
      <dgm:prSet/>
      <dgm:spPr/>
      <dgm:t>
        <a:bodyPr/>
        <a:lstStyle/>
        <a:p>
          <a:endParaRPr lang="en-CA" sz="1400"/>
        </a:p>
      </dgm:t>
    </dgm:pt>
    <dgm:pt modelId="{84531DA0-8460-4FD3-AF02-2106FE554BE4}" type="sibTrans" cxnId="{85CE1540-2F34-4B22-BDF8-0B2EA9ACB989}">
      <dgm:prSet/>
      <dgm:spPr/>
      <dgm:t>
        <a:bodyPr/>
        <a:lstStyle/>
        <a:p>
          <a:endParaRPr lang="en-CA" sz="1400"/>
        </a:p>
      </dgm:t>
    </dgm:pt>
    <dgm:pt modelId="{9A3DDF32-E9C0-4E22-89F6-425D50C6EB32}">
      <dgm:prSet custT="1"/>
      <dgm:spPr/>
      <dgm:t>
        <a:bodyPr/>
        <a:lstStyle/>
        <a:p>
          <a:r>
            <a:rPr lang="en-CA" sz="2000" b="1" dirty="0"/>
            <a:t>$1,000,000</a:t>
          </a:r>
          <a:br>
            <a:rPr lang="en-CA" sz="2000" b="1" dirty="0"/>
          </a:br>
          <a:r>
            <a:rPr lang="en-CA" sz="2000" b="1" dirty="0"/>
            <a:t>Work with TRF to meet your philanthropic goals</a:t>
          </a:r>
        </a:p>
      </dgm:t>
    </dgm:pt>
    <dgm:pt modelId="{C3BCE643-02DB-4232-8EE3-F267237925DA}" type="parTrans" cxnId="{1EF553B7-AB78-4B63-8012-7159DEB4A45D}">
      <dgm:prSet/>
      <dgm:spPr/>
      <dgm:t>
        <a:bodyPr/>
        <a:lstStyle/>
        <a:p>
          <a:endParaRPr lang="en-CA" sz="1400"/>
        </a:p>
      </dgm:t>
    </dgm:pt>
    <dgm:pt modelId="{C90C50C0-6C3B-41B6-8BA7-3798B113BCDD}" type="sibTrans" cxnId="{1EF553B7-AB78-4B63-8012-7159DEB4A45D}">
      <dgm:prSet/>
      <dgm:spPr/>
      <dgm:t>
        <a:bodyPr/>
        <a:lstStyle/>
        <a:p>
          <a:endParaRPr lang="en-CA" sz="1400"/>
        </a:p>
      </dgm:t>
    </dgm:pt>
    <dgm:pt modelId="{7A10051B-A77A-4E11-9D1A-77A477A4654E}">
      <dgm:prSet custT="1"/>
      <dgm:spPr/>
      <dgm:t>
        <a:bodyPr/>
        <a:lstStyle/>
        <a:p>
          <a:r>
            <a:rPr lang="en-CA" sz="2000" b="1" dirty="0"/>
            <a:t>$750,000</a:t>
          </a:r>
          <a:br>
            <a:rPr lang="en-CA" sz="2000" b="1" dirty="0"/>
          </a:br>
          <a:r>
            <a:rPr lang="en-CA" sz="2000" b="1" dirty="0"/>
            <a:t>Endows a two-year fellow every</a:t>
          </a:r>
          <a:br>
            <a:rPr lang="en-CA" sz="2000" b="1" dirty="0"/>
          </a:br>
          <a:r>
            <a:rPr lang="en-CA" sz="2000" b="1" dirty="0"/>
            <a:t> 3 years</a:t>
          </a:r>
        </a:p>
      </dgm:t>
    </dgm:pt>
    <dgm:pt modelId="{A1335907-DFA8-41BF-B429-F6A13ECAF04C}" type="parTrans" cxnId="{CA489C34-29A0-4DF3-A750-7E760AE6B348}">
      <dgm:prSet/>
      <dgm:spPr/>
      <dgm:t>
        <a:bodyPr/>
        <a:lstStyle/>
        <a:p>
          <a:endParaRPr lang="en-CA" sz="1400"/>
        </a:p>
      </dgm:t>
    </dgm:pt>
    <dgm:pt modelId="{6C373F94-EEA5-410F-A360-81044B899479}" type="sibTrans" cxnId="{CA489C34-29A0-4DF3-A750-7E760AE6B348}">
      <dgm:prSet/>
      <dgm:spPr/>
      <dgm:t>
        <a:bodyPr/>
        <a:lstStyle/>
        <a:p>
          <a:endParaRPr lang="en-CA" sz="1400"/>
        </a:p>
      </dgm:t>
    </dgm:pt>
    <dgm:pt modelId="{CA0A47E5-0B1D-424B-BEE9-C215D3F5FEE1}">
      <dgm:prSet/>
      <dgm:spPr/>
      <dgm:t>
        <a:bodyPr/>
        <a:lstStyle/>
        <a:p>
          <a:endParaRPr lang="en-CA" sz="2800" b="1" dirty="0"/>
        </a:p>
      </dgm:t>
    </dgm:pt>
    <dgm:pt modelId="{4CDB37BF-5C13-4920-9880-7CA778055C59}" type="parTrans" cxnId="{62B74DDB-D597-410E-B54D-0827062B4254}">
      <dgm:prSet/>
      <dgm:spPr/>
      <dgm:t>
        <a:bodyPr/>
        <a:lstStyle/>
        <a:p>
          <a:endParaRPr lang="en-CA" sz="1400"/>
        </a:p>
      </dgm:t>
    </dgm:pt>
    <dgm:pt modelId="{66EBDF0D-A17D-4E2A-B5BE-CCAB62570CF1}" type="sibTrans" cxnId="{62B74DDB-D597-410E-B54D-0827062B4254}">
      <dgm:prSet/>
      <dgm:spPr/>
      <dgm:t>
        <a:bodyPr/>
        <a:lstStyle/>
        <a:p>
          <a:endParaRPr lang="en-CA" sz="1400"/>
        </a:p>
      </dgm:t>
    </dgm:pt>
    <dgm:pt modelId="{3FB5866E-224F-45BF-B3DD-2D1D0B98EFAC}" type="pres">
      <dgm:prSet presAssocID="{81A3C902-902C-4ACA-8C08-F14D20BBD96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C8C67197-4A74-41CD-B752-07CFC0A35FA2}" type="pres">
      <dgm:prSet presAssocID="{1BA9E9FF-B532-41EF-B4C0-120ECEAD46B2}" presName="Parent" presStyleLbl="node0" presStyleIdx="0" presStyleCnt="1" custScaleX="113206">
        <dgm:presLayoutVars>
          <dgm:chMax val="6"/>
          <dgm:chPref val="6"/>
        </dgm:presLayoutVars>
      </dgm:prSet>
      <dgm:spPr/>
    </dgm:pt>
    <dgm:pt modelId="{229D7048-F2D6-4A4A-84E2-DBB8348009CE}" type="pres">
      <dgm:prSet presAssocID="{693304CD-8383-4D5C-A7F9-80CC6EE272C8}" presName="Accent1" presStyleCnt="0"/>
      <dgm:spPr/>
    </dgm:pt>
    <dgm:pt modelId="{843BC16C-4165-449C-9366-95A3D67DAB09}" type="pres">
      <dgm:prSet presAssocID="{693304CD-8383-4D5C-A7F9-80CC6EE272C8}" presName="Accent" presStyleLbl="bgShp" presStyleIdx="0" presStyleCnt="6"/>
      <dgm:spPr/>
    </dgm:pt>
    <dgm:pt modelId="{C90B6FE9-4B3B-4441-A683-F787BF2C1DB3}" type="pres">
      <dgm:prSet presAssocID="{693304CD-8383-4D5C-A7F9-80CC6EE272C8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F4F84C8B-9566-40DB-8F46-555A8423E544}" type="pres">
      <dgm:prSet presAssocID="{EA4661D6-4CD8-4F16-B429-51A44D67F1ED}" presName="Accent2" presStyleCnt="0"/>
      <dgm:spPr/>
    </dgm:pt>
    <dgm:pt modelId="{BD2A4CDB-C43C-4150-8D2E-0907EB1EF34A}" type="pres">
      <dgm:prSet presAssocID="{EA4661D6-4CD8-4F16-B429-51A44D67F1ED}" presName="Accent" presStyleLbl="bgShp" presStyleIdx="1" presStyleCnt="6"/>
      <dgm:spPr/>
    </dgm:pt>
    <dgm:pt modelId="{55B55D00-294F-4143-8960-D19DEDA5A863}" type="pres">
      <dgm:prSet presAssocID="{EA4661D6-4CD8-4F16-B429-51A44D67F1ED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92BB6BFE-D550-4FAE-8252-073AFD6947C4}" type="pres">
      <dgm:prSet presAssocID="{80B9D278-C78D-41BA-8041-C9F2B9FFF1C4}" presName="Accent3" presStyleCnt="0"/>
      <dgm:spPr/>
    </dgm:pt>
    <dgm:pt modelId="{C571D70F-8D16-4E08-9908-CED8538FD03E}" type="pres">
      <dgm:prSet presAssocID="{80B9D278-C78D-41BA-8041-C9F2B9FFF1C4}" presName="Accent" presStyleLbl="bgShp" presStyleIdx="2" presStyleCnt="6"/>
      <dgm:spPr/>
    </dgm:pt>
    <dgm:pt modelId="{7FEABD62-E484-48EC-BCF0-EC977DEA3895}" type="pres">
      <dgm:prSet presAssocID="{80B9D278-C78D-41BA-8041-C9F2B9FFF1C4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E04FED36-F23F-4E24-B608-844EEF75ABA5}" type="pres">
      <dgm:prSet presAssocID="{49926450-AD01-457C-A91F-161B22F1A428}" presName="Accent4" presStyleCnt="0"/>
      <dgm:spPr/>
    </dgm:pt>
    <dgm:pt modelId="{DA650FAB-8F92-4D2E-AC99-32FFC298730F}" type="pres">
      <dgm:prSet presAssocID="{49926450-AD01-457C-A91F-161B22F1A428}" presName="Accent" presStyleLbl="bgShp" presStyleIdx="3" presStyleCnt="6"/>
      <dgm:spPr/>
    </dgm:pt>
    <dgm:pt modelId="{ABC536B4-D55C-4854-8BE2-1C0DE703D6FD}" type="pres">
      <dgm:prSet presAssocID="{49926450-AD01-457C-A91F-161B22F1A428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C70C8632-0FC8-4E3C-A4C4-13CE78B4EEB1}" type="pres">
      <dgm:prSet presAssocID="{7A10051B-A77A-4E11-9D1A-77A477A4654E}" presName="Accent5" presStyleCnt="0"/>
      <dgm:spPr/>
    </dgm:pt>
    <dgm:pt modelId="{55F92A45-BF6C-4267-B30E-1F8F39C75952}" type="pres">
      <dgm:prSet presAssocID="{7A10051B-A77A-4E11-9D1A-77A477A4654E}" presName="Accent" presStyleLbl="bgShp" presStyleIdx="4" presStyleCnt="6"/>
      <dgm:spPr/>
    </dgm:pt>
    <dgm:pt modelId="{317F2925-0375-4448-B056-EA794B3C0DF3}" type="pres">
      <dgm:prSet presAssocID="{7A10051B-A77A-4E11-9D1A-77A477A4654E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08CF75D3-A038-4005-A71C-EBE6AAA04463}" type="pres">
      <dgm:prSet presAssocID="{9A3DDF32-E9C0-4E22-89F6-425D50C6EB32}" presName="Accent6" presStyleCnt="0"/>
      <dgm:spPr/>
    </dgm:pt>
    <dgm:pt modelId="{F733F19A-05F2-4505-9072-2F2BC37765EA}" type="pres">
      <dgm:prSet presAssocID="{9A3DDF32-E9C0-4E22-89F6-425D50C6EB32}" presName="Accent" presStyleLbl="bgShp" presStyleIdx="5" presStyleCnt="6"/>
      <dgm:spPr/>
    </dgm:pt>
    <dgm:pt modelId="{0D27782B-D246-4C44-9557-BF5F8C0BF454}" type="pres">
      <dgm:prSet presAssocID="{9A3DDF32-E9C0-4E22-89F6-425D50C6EB32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21DDFF04-4794-4C02-A3D1-033DF5F5A435}" type="presOf" srcId="{81A3C902-902C-4ACA-8C08-F14D20BBD96F}" destId="{3FB5866E-224F-45BF-B3DD-2D1D0B98EFAC}" srcOrd="0" destOrd="0" presId="urn:microsoft.com/office/officeart/2011/layout/HexagonRadial"/>
    <dgm:cxn modelId="{CA489C34-29A0-4DF3-A750-7E760AE6B348}" srcId="{1BA9E9FF-B532-41EF-B4C0-120ECEAD46B2}" destId="{7A10051B-A77A-4E11-9D1A-77A477A4654E}" srcOrd="4" destOrd="0" parTransId="{A1335907-DFA8-41BF-B429-F6A13ECAF04C}" sibTransId="{6C373F94-EEA5-410F-A360-81044B899479}"/>
    <dgm:cxn modelId="{85CE1540-2F34-4B22-BDF8-0B2EA9ACB989}" srcId="{1BA9E9FF-B532-41EF-B4C0-120ECEAD46B2}" destId="{49926450-AD01-457C-A91F-161B22F1A428}" srcOrd="3" destOrd="0" parTransId="{00E5975D-C2EF-4DEF-8A97-34FAC0DA9862}" sibTransId="{84531DA0-8460-4FD3-AF02-2106FE554BE4}"/>
    <dgm:cxn modelId="{B460365F-8D25-4A6F-BB81-C5BB625D2A6F}" type="presOf" srcId="{1BA9E9FF-B532-41EF-B4C0-120ECEAD46B2}" destId="{C8C67197-4A74-41CD-B752-07CFC0A35FA2}" srcOrd="0" destOrd="0" presId="urn:microsoft.com/office/officeart/2011/layout/HexagonRadial"/>
    <dgm:cxn modelId="{63057A42-6DE1-45DA-9E53-99DC693F3661}" srcId="{1BA9E9FF-B532-41EF-B4C0-120ECEAD46B2}" destId="{693304CD-8383-4D5C-A7F9-80CC6EE272C8}" srcOrd="0" destOrd="0" parTransId="{B11CA5F2-D3A4-4E81-8E6E-65CFB9C45500}" sibTransId="{A3FAF9EE-57C7-4753-9A72-73967BE8C0A7}"/>
    <dgm:cxn modelId="{0F14AE45-52BB-4E36-9214-02E1A69F0A50}" srcId="{81A3C902-902C-4ACA-8C08-F14D20BBD96F}" destId="{1BA9E9FF-B532-41EF-B4C0-120ECEAD46B2}" srcOrd="0" destOrd="0" parTransId="{044B099A-20AB-474A-9F8C-3930B7CD0382}" sibTransId="{AEE9750D-2D0B-4DC1-8429-91CFE3C32C5C}"/>
    <dgm:cxn modelId="{B894F34E-91AB-4804-9437-4B6D0EE89994}" type="presOf" srcId="{EA4661D6-4CD8-4F16-B429-51A44D67F1ED}" destId="{55B55D00-294F-4143-8960-D19DEDA5A863}" srcOrd="0" destOrd="0" presId="urn:microsoft.com/office/officeart/2011/layout/HexagonRadial"/>
    <dgm:cxn modelId="{219E6772-353E-4525-877A-399B9858F246}" type="presOf" srcId="{80B9D278-C78D-41BA-8041-C9F2B9FFF1C4}" destId="{7FEABD62-E484-48EC-BCF0-EC977DEA3895}" srcOrd="0" destOrd="0" presId="urn:microsoft.com/office/officeart/2011/layout/HexagonRadial"/>
    <dgm:cxn modelId="{609A0D56-417A-4CDB-9974-323CC71ED8CE}" srcId="{1BA9E9FF-B532-41EF-B4C0-120ECEAD46B2}" destId="{B600B046-0717-4098-8B18-59E0B98D2ABF}" srcOrd="9" destOrd="0" parTransId="{CE56FF6C-A858-46E9-BDF9-6B1B6BA57040}" sibTransId="{6864637E-1A20-48B2-AA05-8EAC871D2926}"/>
    <dgm:cxn modelId="{99DDD158-BD33-427F-BBB4-D93E682DD808}" type="presOf" srcId="{7A10051B-A77A-4E11-9D1A-77A477A4654E}" destId="{317F2925-0375-4448-B056-EA794B3C0DF3}" srcOrd="0" destOrd="0" presId="urn:microsoft.com/office/officeart/2011/layout/HexagonRadial"/>
    <dgm:cxn modelId="{D6841881-7F3A-4329-829F-869B5E94FAC3}" type="presOf" srcId="{693304CD-8383-4D5C-A7F9-80CC6EE272C8}" destId="{C90B6FE9-4B3B-4441-A683-F787BF2C1DB3}" srcOrd="0" destOrd="0" presId="urn:microsoft.com/office/officeart/2011/layout/HexagonRadial"/>
    <dgm:cxn modelId="{47FD1C9E-C04D-41B3-895D-85BAB148CABD}" type="presOf" srcId="{9A3DDF32-E9C0-4E22-89F6-425D50C6EB32}" destId="{0D27782B-D246-4C44-9557-BF5F8C0BF454}" srcOrd="0" destOrd="0" presId="urn:microsoft.com/office/officeart/2011/layout/HexagonRadial"/>
    <dgm:cxn modelId="{1EF553B7-AB78-4B63-8012-7159DEB4A45D}" srcId="{1BA9E9FF-B532-41EF-B4C0-120ECEAD46B2}" destId="{9A3DDF32-E9C0-4E22-89F6-425D50C6EB32}" srcOrd="5" destOrd="0" parTransId="{C3BCE643-02DB-4232-8EE3-F267237925DA}" sibTransId="{C90C50C0-6C3B-41B6-8BA7-3798B113BCDD}"/>
    <dgm:cxn modelId="{DA7B91CE-BCC7-4792-BFF6-8843370B69E3}" type="presOf" srcId="{49926450-AD01-457C-A91F-161B22F1A428}" destId="{ABC536B4-D55C-4854-8BE2-1C0DE703D6FD}" srcOrd="0" destOrd="0" presId="urn:microsoft.com/office/officeart/2011/layout/HexagonRadial"/>
    <dgm:cxn modelId="{62B74DDB-D597-410E-B54D-0827062B4254}" srcId="{1BA9E9FF-B532-41EF-B4C0-120ECEAD46B2}" destId="{CA0A47E5-0B1D-424B-BEE9-C215D3F5FEE1}" srcOrd="6" destOrd="0" parTransId="{4CDB37BF-5C13-4920-9880-7CA778055C59}" sibTransId="{66EBDF0D-A17D-4E2A-B5BE-CCAB62570CF1}"/>
    <dgm:cxn modelId="{1122C7DC-B005-4E7E-A6C6-BF9E6716BD9B}" srcId="{1BA9E9FF-B532-41EF-B4C0-120ECEAD46B2}" destId="{80B9D278-C78D-41BA-8041-C9F2B9FFF1C4}" srcOrd="2" destOrd="0" parTransId="{803DCE13-8BED-4D62-939D-C23DECD0EB56}" sibTransId="{8B7B9234-C11B-4AC9-900D-D171F312CC8E}"/>
    <dgm:cxn modelId="{D59311E8-291B-4783-AA2C-FA90454652B3}" srcId="{1BA9E9FF-B532-41EF-B4C0-120ECEAD46B2}" destId="{CEA67BA6-9CAC-456F-96FB-8126621449BA}" srcOrd="8" destOrd="0" parTransId="{F28E65F3-DC44-423E-8D5D-4B0A57F6BBE0}" sibTransId="{55E610D0-0632-4580-817A-64B7165AC7A2}"/>
    <dgm:cxn modelId="{439B4FF5-0512-40F4-90A0-53CDF39AFFF6}" srcId="{1BA9E9FF-B532-41EF-B4C0-120ECEAD46B2}" destId="{EA4661D6-4CD8-4F16-B429-51A44D67F1ED}" srcOrd="1" destOrd="0" parTransId="{3FBF3FA3-B978-4D27-A866-1C56C2DFEB87}" sibTransId="{2868A346-505D-46EB-8790-41969901FD9E}"/>
    <dgm:cxn modelId="{2249FAFA-53E4-4BCB-B58B-E51825CE20BB}" srcId="{1BA9E9FF-B532-41EF-B4C0-120ECEAD46B2}" destId="{AF3E4866-8FB9-4A38-9C8C-6350D028DA43}" srcOrd="7" destOrd="0" parTransId="{FB45680A-6CC9-43DE-A86F-3185D55AF9DB}" sibTransId="{5F1579ED-13F5-4DAE-B39B-CCAA14DCB432}"/>
    <dgm:cxn modelId="{844A0808-2B4F-4EDD-B9DD-8880BED109B9}" type="presParOf" srcId="{3FB5866E-224F-45BF-B3DD-2D1D0B98EFAC}" destId="{C8C67197-4A74-41CD-B752-07CFC0A35FA2}" srcOrd="0" destOrd="0" presId="urn:microsoft.com/office/officeart/2011/layout/HexagonRadial"/>
    <dgm:cxn modelId="{41B0C331-6CB7-4AEE-B16D-A11EDBAF2C5D}" type="presParOf" srcId="{3FB5866E-224F-45BF-B3DD-2D1D0B98EFAC}" destId="{229D7048-F2D6-4A4A-84E2-DBB8348009CE}" srcOrd="1" destOrd="0" presId="urn:microsoft.com/office/officeart/2011/layout/HexagonRadial"/>
    <dgm:cxn modelId="{E559ED71-265D-4C2F-83C0-142B1DBFAE03}" type="presParOf" srcId="{229D7048-F2D6-4A4A-84E2-DBB8348009CE}" destId="{843BC16C-4165-449C-9366-95A3D67DAB09}" srcOrd="0" destOrd="0" presId="urn:microsoft.com/office/officeart/2011/layout/HexagonRadial"/>
    <dgm:cxn modelId="{C245DEF2-06C1-4CDF-A4BB-C7536DCA6DFB}" type="presParOf" srcId="{3FB5866E-224F-45BF-B3DD-2D1D0B98EFAC}" destId="{C90B6FE9-4B3B-4441-A683-F787BF2C1DB3}" srcOrd="2" destOrd="0" presId="urn:microsoft.com/office/officeart/2011/layout/HexagonRadial"/>
    <dgm:cxn modelId="{77791319-D499-4A8D-8606-3F9567D94E3B}" type="presParOf" srcId="{3FB5866E-224F-45BF-B3DD-2D1D0B98EFAC}" destId="{F4F84C8B-9566-40DB-8F46-555A8423E544}" srcOrd="3" destOrd="0" presId="urn:microsoft.com/office/officeart/2011/layout/HexagonRadial"/>
    <dgm:cxn modelId="{B4B055E1-C614-4D23-A605-6F093B82A2C0}" type="presParOf" srcId="{F4F84C8B-9566-40DB-8F46-555A8423E544}" destId="{BD2A4CDB-C43C-4150-8D2E-0907EB1EF34A}" srcOrd="0" destOrd="0" presId="urn:microsoft.com/office/officeart/2011/layout/HexagonRadial"/>
    <dgm:cxn modelId="{D59EEC90-62A8-4F88-88ED-A43ABB316AB1}" type="presParOf" srcId="{3FB5866E-224F-45BF-B3DD-2D1D0B98EFAC}" destId="{55B55D00-294F-4143-8960-D19DEDA5A863}" srcOrd="4" destOrd="0" presId="urn:microsoft.com/office/officeart/2011/layout/HexagonRadial"/>
    <dgm:cxn modelId="{0CB62652-CBB8-49E4-8DEF-DB854F67590A}" type="presParOf" srcId="{3FB5866E-224F-45BF-B3DD-2D1D0B98EFAC}" destId="{92BB6BFE-D550-4FAE-8252-073AFD6947C4}" srcOrd="5" destOrd="0" presId="urn:microsoft.com/office/officeart/2011/layout/HexagonRadial"/>
    <dgm:cxn modelId="{CFAEA81A-AC38-4605-A107-504E249EF402}" type="presParOf" srcId="{92BB6BFE-D550-4FAE-8252-073AFD6947C4}" destId="{C571D70F-8D16-4E08-9908-CED8538FD03E}" srcOrd="0" destOrd="0" presId="urn:microsoft.com/office/officeart/2011/layout/HexagonRadial"/>
    <dgm:cxn modelId="{0B1A43A0-4C1D-42DF-AFF3-73B47EBDFE98}" type="presParOf" srcId="{3FB5866E-224F-45BF-B3DD-2D1D0B98EFAC}" destId="{7FEABD62-E484-48EC-BCF0-EC977DEA3895}" srcOrd="6" destOrd="0" presId="urn:microsoft.com/office/officeart/2011/layout/HexagonRadial"/>
    <dgm:cxn modelId="{C5CECADC-7BF3-43EA-A238-7A194BC884F6}" type="presParOf" srcId="{3FB5866E-224F-45BF-B3DD-2D1D0B98EFAC}" destId="{E04FED36-F23F-4E24-B608-844EEF75ABA5}" srcOrd="7" destOrd="0" presId="urn:microsoft.com/office/officeart/2011/layout/HexagonRadial"/>
    <dgm:cxn modelId="{7D1B3FAC-ED72-4E5F-9FD8-E319AAD12E01}" type="presParOf" srcId="{E04FED36-F23F-4E24-B608-844EEF75ABA5}" destId="{DA650FAB-8F92-4D2E-AC99-32FFC298730F}" srcOrd="0" destOrd="0" presId="urn:microsoft.com/office/officeart/2011/layout/HexagonRadial"/>
    <dgm:cxn modelId="{A6D59318-FA14-4D91-824E-B3FB3BD1529A}" type="presParOf" srcId="{3FB5866E-224F-45BF-B3DD-2D1D0B98EFAC}" destId="{ABC536B4-D55C-4854-8BE2-1C0DE703D6FD}" srcOrd="8" destOrd="0" presId="urn:microsoft.com/office/officeart/2011/layout/HexagonRadial"/>
    <dgm:cxn modelId="{B3DC36D9-1512-4689-9BC8-CA67875062C9}" type="presParOf" srcId="{3FB5866E-224F-45BF-B3DD-2D1D0B98EFAC}" destId="{C70C8632-0FC8-4E3C-A4C4-13CE78B4EEB1}" srcOrd="9" destOrd="0" presId="urn:microsoft.com/office/officeart/2011/layout/HexagonRadial"/>
    <dgm:cxn modelId="{23334435-B209-4ACC-8860-A97867347782}" type="presParOf" srcId="{C70C8632-0FC8-4E3C-A4C4-13CE78B4EEB1}" destId="{55F92A45-BF6C-4267-B30E-1F8F39C75952}" srcOrd="0" destOrd="0" presId="urn:microsoft.com/office/officeart/2011/layout/HexagonRadial"/>
    <dgm:cxn modelId="{9B34D401-F72C-414F-A380-3D26402C2746}" type="presParOf" srcId="{3FB5866E-224F-45BF-B3DD-2D1D0B98EFAC}" destId="{317F2925-0375-4448-B056-EA794B3C0DF3}" srcOrd="10" destOrd="0" presId="urn:microsoft.com/office/officeart/2011/layout/HexagonRadial"/>
    <dgm:cxn modelId="{ABFA0056-4442-4C71-A281-99B899EA234D}" type="presParOf" srcId="{3FB5866E-224F-45BF-B3DD-2D1D0B98EFAC}" destId="{08CF75D3-A038-4005-A71C-EBE6AAA04463}" srcOrd="11" destOrd="0" presId="urn:microsoft.com/office/officeart/2011/layout/HexagonRadial"/>
    <dgm:cxn modelId="{849CC8A6-3F5E-45C7-BACA-F328DEE65254}" type="presParOf" srcId="{08CF75D3-A038-4005-A71C-EBE6AAA04463}" destId="{F733F19A-05F2-4505-9072-2F2BC37765EA}" srcOrd="0" destOrd="0" presId="urn:microsoft.com/office/officeart/2011/layout/HexagonRadial"/>
    <dgm:cxn modelId="{D7131D09-FAF8-4D61-B0A9-4944067367BE}" type="presParOf" srcId="{3FB5866E-224F-45BF-B3DD-2D1D0B98EFAC}" destId="{0D27782B-D246-4C44-9557-BF5F8C0BF454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D1E6B8-69E0-4236-BAC1-9A959C28FC69}">
      <dsp:nvSpPr>
        <dsp:cNvPr id="0" name=""/>
        <dsp:cNvSpPr/>
      </dsp:nvSpPr>
      <dsp:spPr>
        <a:xfrm>
          <a:off x="0" y="783253"/>
          <a:ext cx="7391400" cy="69498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CA" altLang="en-US" sz="2700" kern="1200" dirty="0">
              <a:latin typeface="Georgia" panose="02040502050405020303" pitchFamily="18" charset="0"/>
              <a:ea typeface="ＭＳ Ｐゴシック" pitchFamily="-84" charset="-128"/>
            </a:rPr>
            <a:t>Raise US$1 Million for The Rotary Foundation</a:t>
          </a:r>
          <a:endParaRPr lang="en-CA" sz="2700" kern="1200" dirty="0"/>
        </a:p>
      </dsp:txBody>
      <dsp:txXfrm>
        <a:off x="33926" y="817179"/>
        <a:ext cx="7323548" cy="627128"/>
      </dsp:txXfrm>
    </dsp:sp>
    <dsp:sp modelId="{9775B372-39D9-4B3A-8C3F-65A5D79EC4D3}">
      <dsp:nvSpPr>
        <dsp:cNvPr id="0" name=""/>
        <dsp:cNvSpPr/>
      </dsp:nvSpPr>
      <dsp:spPr>
        <a:xfrm>
          <a:off x="0" y="1555994"/>
          <a:ext cx="7391400" cy="69498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CA" altLang="en-US" sz="2700" kern="1200" dirty="0">
              <a:latin typeface="Georgia" panose="02040502050405020303" pitchFamily="18" charset="0"/>
              <a:ea typeface="ＭＳ Ｐゴシック" pitchFamily="-84" charset="-128"/>
            </a:rPr>
            <a:t>New donations</a:t>
          </a:r>
          <a:endParaRPr lang="en-CA" sz="2700" kern="1200" dirty="0"/>
        </a:p>
      </dsp:txBody>
      <dsp:txXfrm>
        <a:off x="33926" y="1589920"/>
        <a:ext cx="7323548" cy="627128"/>
      </dsp:txXfrm>
    </dsp:sp>
    <dsp:sp modelId="{DF063870-8DC7-49E0-A499-D75B8696D94A}">
      <dsp:nvSpPr>
        <dsp:cNvPr id="0" name=""/>
        <dsp:cNvSpPr/>
      </dsp:nvSpPr>
      <dsp:spPr>
        <a:xfrm>
          <a:off x="0" y="2328734"/>
          <a:ext cx="7391400" cy="69498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CA" altLang="en-US" sz="2700" kern="1200" dirty="0">
              <a:latin typeface="Georgia" panose="02040502050405020303" pitchFamily="18" charset="0"/>
              <a:ea typeface="ＭＳ Ｐゴシック" pitchFamily="-84" charset="-128"/>
            </a:rPr>
            <a:t>Celebration of a 9-12 month campaign</a:t>
          </a:r>
          <a:endParaRPr lang="en-CA" sz="2700" kern="1200" dirty="0"/>
        </a:p>
      </dsp:txBody>
      <dsp:txXfrm>
        <a:off x="33926" y="2362660"/>
        <a:ext cx="7323548" cy="627128"/>
      </dsp:txXfrm>
    </dsp:sp>
    <dsp:sp modelId="{51E16193-2850-4ECD-9CD3-F117D9AB571F}">
      <dsp:nvSpPr>
        <dsp:cNvPr id="0" name=""/>
        <dsp:cNvSpPr/>
      </dsp:nvSpPr>
      <dsp:spPr>
        <a:xfrm>
          <a:off x="0" y="3101473"/>
          <a:ext cx="7391400" cy="69498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CA" altLang="en-US" sz="2700" kern="1200" dirty="0">
              <a:latin typeface="Georgia" panose="02040502050405020303" pitchFamily="18" charset="0"/>
              <a:ea typeface="ＭＳ Ｐゴシック" pitchFamily="-84" charset="-128"/>
            </a:rPr>
            <a:t>Major Gifts &amp; Bequests of US$10,000 or more</a:t>
          </a:r>
          <a:endParaRPr lang="en-CA" sz="2700" kern="1200" dirty="0"/>
        </a:p>
      </dsp:txBody>
      <dsp:txXfrm>
        <a:off x="33926" y="3135399"/>
        <a:ext cx="7323548" cy="627128"/>
      </dsp:txXfrm>
    </dsp:sp>
    <dsp:sp modelId="{57B0BAAF-04BD-4E0C-ACB1-F5F476CE7957}">
      <dsp:nvSpPr>
        <dsp:cNvPr id="0" name=""/>
        <dsp:cNvSpPr/>
      </dsp:nvSpPr>
      <dsp:spPr>
        <a:xfrm>
          <a:off x="0" y="3874213"/>
          <a:ext cx="7391400" cy="69498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en-US" sz="2700" kern="1200" dirty="0">
              <a:latin typeface="Georgia" panose="02040502050405020303" pitchFamily="18" charset="0"/>
              <a:ea typeface="ＭＳ Ｐゴシック" pitchFamily="-84" charset="-128"/>
            </a:rPr>
            <a:t>District sponsored event – with TRF support</a:t>
          </a:r>
          <a:endParaRPr lang="en-CA" sz="2700" kern="1200" dirty="0"/>
        </a:p>
      </dsp:txBody>
      <dsp:txXfrm>
        <a:off x="33926" y="3908139"/>
        <a:ext cx="7323548" cy="6271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C67197-4A74-41CD-B752-07CFC0A35FA2}">
      <dsp:nvSpPr>
        <dsp:cNvPr id="0" name=""/>
        <dsp:cNvSpPr/>
      </dsp:nvSpPr>
      <dsp:spPr>
        <a:xfrm>
          <a:off x="5374828" y="2114062"/>
          <a:ext cx="3041918" cy="2324420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Named Funds</a:t>
          </a:r>
        </a:p>
      </dsp:txBody>
      <dsp:txXfrm>
        <a:off x="5849683" y="2476913"/>
        <a:ext cx="2092208" cy="1598718"/>
      </dsp:txXfrm>
    </dsp:sp>
    <dsp:sp modelId="{BD2A4CDB-C43C-4150-8D2E-0907EB1EF34A}">
      <dsp:nvSpPr>
        <dsp:cNvPr id="0" name=""/>
        <dsp:cNvSpPr/>
      </dsp:nvSpPr>
      <dsp:spPr>
        <a:xfrm>
          <a:off x="7234873" y="1001984"/>
          <a:ext cx="1013821" cy="873541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C90B6FE9-4B3B-4441-A683-F787BF2C1DB3}">
      <dsp:nvSpPr>
        <dsp:cNvPr id="0" name=""/>
        <dsp:cNvSpPr/>
      </dsp:nvSpPr>
      <dsp:spPr>
        <a:xfrm>
          <a:off x="5799772" y="0"/>
          <a:ext cx="2202030" cy="1905015"/>
        </a:xfrm>
        <a:prstGeom prst="hexagon">
          <a:avLst>
            <a:gd name="adj" fmla="val 28570"/>
            <a:gd name="vf" fmla="val 115470"/>
          </a:avLst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b="1" kern="1200" dirty="0"/>
            <a:t>$25,000</a:t>
          </a:r>
          <a:br>
            <a:rPr lang="en-CA" sz="2000" b="1" kern="1200" dirty="0"/>
          </a:br>
          <a:r>
            <a:rPr lang="en-CA" sz="2000" b="1" kern="1200" dirty="0"/>
            <a:t>Support World Fund or SHARE or Peace Centers</a:t>
          </a:r>
        </a:p>
      </dsp:txBody>
      <dsp:txXfrm>
        <a:off x="6164695" y="315702"/>
        <a:ext cx="1472184" cy="1273611"/>
      </dsp:txXfrm>
    </dsp:sp>
    <dsp:sp modelId="{C571D70F-8D16-4E08-9908-CED8538FD03E}">
      <dsp:nvSpPr>
        <dsp:cNvPr id="0" name=""/>
        <dsp:cNvSpPr/>
      </dsp:nvSpPr>
      <dsp:spPr>
        <a:xfrm>
          <a:off x="8418082" y="2635041"/>
          <a:ext cx="1013821" cy="873541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55B55D00-294F-4143-8960-D19DEDA5A863}">
      <dsp:nvSpPr>
        <dsp:cNvPr id="0" name=""/>
        <dsp:cNvSpPr/>
      </dsp:nvSpPr>
      <dsp:spPr>
        <a:xfrm>
          <a:off x="7819290" y="1171712"/>
          <a:ext cx="2202030" cy="1905015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b="1" kern="1200" dirty="0"/>
            <a:t>$100,000</a:t>
          </a:r>
          <a:br>
            <a:rPr lang="en-CA" sz="2000" b="1" kern="1200" dirty="0"/>
          </a:br>
          <a:r>
            <a:rPr lang="en-CA" sz="2000" b="1" kern="1200" dirty="0"/>
            <a:t>Support an Area of Focus</a:t>
          </a:r>
        </a:p>
      </dsp:txBody>
      <dsp:txXfrm>
        <a:off x="8184213" y="1487414"/>
        <a:ext cx="1472184" cy="1273611"/>
      </dsp:txXfrm>
    </dsp:sp>
    <dsp:sp modelId="{DA650FAB-8F92-4D2E-AC99-32FFC298730F}">
      <dsp:nvSpPr>
        <dsp:cNvPr id="0" name=""/>
        <dsp:cNvSpPr/>
      </dsp:nvSpPr>
      <dsp:spPr>
        <a:xfrm>
          <a:off x="7596149" y="4478456"/>
          <a:ext cx="1013821" cy="873541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7FEABD62-E484-48EC-BCF0-EC977DEA3895}">
      <dsp:nvSpPr>
        <dsp:cNvPr id="0" name=""/>
        <dsp:cNvSpPr/>
      </dsp:nvSpPr>
      <dsp:spPr>
        <a:xfrm>
          <a:off x="7819290" y="3475161"/>
          <a:ext cx="2202030" cy="1905015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b="1" kern="1200" dirty="0"/>
            <a:t>$250,000</a:t>
          </a:r>
          <a:br>
            <a:rPr lang="en-CA" sz="2000" b="1" kern="1200" dirty="0"/>
          </a:br>
          <a:r>
            <a:rPr lang="en-CA" sz="2000" b="1" kern="1200" dirty="0"/>
            <a:t>Support Area of Focus projects in a district</a:t>
          </a:r>
        </a:p>
      </dsp:txBody>
      <dsp:txXfrm>
        <a:off x="8184213" y="3790863"/>
        <a:ext cx="1472184" cy="1273611"/>
      </dsp:txXfrm>
    </dsp:sp>
    <dsp:sp modelId="{55F92A45-BF6C-4267-B30E-1F8F39C75952}">
      <dsp:nvSpPr>
        <dsp:cNvPr id="0" name=""/>
        <dsp:cNvSpPr/>
      </dsp:nvSpPr>
      <dsp:spPr>
        <a:xfrm>
          <a:off x="5557255" y="4669810"/>
          <a:ext cx="1013821" cy="873541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ABC536B4-D55C-4854-8BE2-1C0DE703D6FD}">
      <dsp:nvSpPr>
        <dsp:cNvPr id="0" name=""/>
        <dsp:cNvSpPr/>
      </dsp:nvSpPr>
      <dsp:spPr>
        <a:xfrm>
          <a:off x="5799772" y="4648184"/>
          <a:ext cx="2202030" cy="1905015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b="1" kern="1200" dirty="0"/>
            <a:t>$500,000</a:t>
          </a:r>
          <a:br>
            <a:rPr lang="en-CA" sz="2000" b="1" kern="1200" dirty="0"/>
          </a:br>
          <a:r>
            <a:rPr lang="en-CA" sz="2000" b="1" kern="1200" dirty="0"/>
            <a:t>Establish an Endowed Rotary World Peace Fellowship</a:t>
          </a:r>
        </a:p>
      </dsp:txBody>
      <dsp:txXfrm>
        <a:off x="6164695" y="4963886"/>
        <a:ext cx="1472184" cy="1273611"/>
      </dsp:txXfrm>
    </dsp:sp>
    <dsp:sp modelId="{F733F19A-05F2-4505-9072-2F2BC37765EA}">
      <dsp:nvSpPr>
        <dsp:cNvPr id="0" name=""/>
        <dsp:cNvSpPr/>
      </dsp:nvSpPr>
      <dsp:spPr>
        <a:xfrm>
          <a:off x="4354670" y="3037408"/>
          <a:ext cx="1013821" cy="873541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17F2925-0375-4448-B056-EA794B3C0DF3}">
      <dsp:nvSpPr>
        <dsp:cNvPr id="0" name=""/>
        <dsp:cNvSpPr/>
      </dsp:nvSpPr>
      <dsp:spPr>
        <a:xfrm>
          <a:off x="3770878" y="3476472"/>
          <a:ext cx="2202030" cy="1905015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b="1" kern="1200" dirty="0"/>
            <a:t>$750,000</a:t>
          </a:r>
          <a:br>
            <a:rPr lang="en-CA" sz="2000" b="1" kern="1200" dirty="0"/>
          </a:br>
          <a:r>
            <a:rPr lang="en-CA" sz="2000" b="1" kern="1200" dirty="0"/>
            <a:t>Endows a two-year fellow every</a:t>
          </a:r>
          <a:br>
            <a:rPr lang="en-CA" sz="2000" b="1" kern="1200" dirty="0"/>
          </a:br>
          <a:r>
            <a:rPr lang="en-CA" sz="2000" b="1" kern="1200" dirty="0"/>
            <a:t> 3 years</a:t>
          </a:r>
        </a:p>
      </dsp:txBody>
      <dsp:txXfrm>
        <a:off x="4135801" y="3792174"/>
        <a:ext cx="1472184" cy="1273611"/>
      </dsp:txXfrm>
    </dsp:sp>
    <dsp:sp modelId="{0D27782B-D246-4C44-9557-BF5F8C0BF454}">
      <dsp:nvSpPr>
        <dsp:cNvPr id="0" name=""/>
        <dsp:cNvSpPr/>
      </dsp:nvSpPr>
      <dsp:spPr>
        <a:xfrm>
          <a:off x="3770878" y="1169090"/>
          <a:ext cx="2202030" cy="1905015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b="1" kern="1200" dirty="0"/>
            <a:t>$1,000,000</a:t>
          </a:r>
          <a:br>
            <a:rPr lang="en-CA" sz="2000" b="1" kern="1200" dirty="0"/>
          </a:br>
          <a:r>
            <a:rPr lang="en-CA" sz="2000" b="1" kern="1200" dirty="0"/>
            <a:t>Work with TRF to meet your philanthropic goals</a:t>
          </a:r>
        </a:p>
      </dsp:txBody>
      <dsp:txXfrm>
        <a:off x="4135801" y="1484792"/>
        <a:ext cx="1472184" cy="12736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700" cy="461804"/>
          </a:xfrm>
          <a:prstGeom prst="rect">
            <a:avLst/>
          </a:prstGeom>
        </p:spPr>
        <p:txBody>
          <a:bodyPr vert="horz" lIns="92480" tIns="46240" rIns="92480" bIns="4624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700" cy="461804"/>
          </a:xfrm>
          <a:prstGeom prst="rect">
            <a:avLst/>
          </a:prstGeom>
        </p:spPr>
        <p:txBody>
          <a:bodyPr vert="horz" lIns="92480" tIns="46240" rIns="92480" bIns="46240" rtlCol="0"/>
          <a:lstStyle>
            <a:lvl1pPr algn="r">
              <a:defRPr sz="1200"/>
            </a:lvl1pPr>
          </a:lstStyle>
          <a:p>
            <a:fld id="{043D924C-7ED3-44AF-8044-A9B7ACAC91E0}" type="datetimeFigureOut">
              <a:rPr lang="en-US" smtClean="0"/>
              <a:pPr/>
              <a:t>1/24/2019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692150"/>
            <a:ext cx="46164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0" tIns="46240" rIns="92480" bIns="4624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80" tIns="46240" rIns="92480" bIns="462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700" cy="461804"/>
          </a:xfrm>
          <a:prstGeom prst="rect">
            <a:avLst/>
          </a:prstGeom>
        </p:spPr>
        <p:txBody>
          <a:bodyPr vert="horz" lIns="92480" tIns="46240" rIns="92480" bIns="4624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700" cy="461804"/>
          </a:xfrm>
          <a:prstGeom prst="rect">
            <a:avLst/>
          </a:prstGeom>
        </p:spPr>
        <p:txBody>
          <a:bodyPr vert="horz" lIns="92480" tIns="46240" rIns="92480" bIns="46240" rtlCol="0" anchor="b"/>
          <a:lstStyle>
            <a:lvl1pPr algn="r">
              <a:defRPr sz="1200"/>
            </a:lvl1pPr>
          </a:lstStyle>
          <a:p>
            <a:fld id="{B4D80E25-0296-4B76-B940-7D604396A696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0227">
              <a:defRPr/>
            </a:pPr>
            <a:r>
              <a:rPr lang="en-CA" sz="1600" dirty="0"/>
              <a:t>Charitable arm of Rotary 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0113" fontAlgn="auto">
              <a:spcBef>
                <a:spcPts val="0"/>
              </a:spcBef>
              <a:spcAft>
                <a:spcPts val="0"/>
              </a:spcAft>
              <a:defRPr/>
            </a:pPr>
            <a:fld id="{B61650EA-7282-4386-9CA4-0759BF4B110B}" type="slidenum">
              <a:rPr lang="en-US">
                <a:solidFill>
                  <a:prstClr val="black"/>
                </a:solidFill>
                <a:latin typeface="Calibri"/>
              </a:rPr>
              <a:pPr defTabSz="450113" fontAlgn="auto">
                <a:spcBef>
                  <a:spcPts val="0"/>
                </a:spcBef>
                <a:spcAft>
                  <a:spcPts val="0"/>
                </a:spcAft>
                <a:defRPr/>
              </a:pPr>
              <a:t>1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9516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Rotary Foundation Canada</a:t>
            </a:r>
          </a:p>
          <a:p>
            <a:r>
              <a:rPr lang="en-US" dirty="0"/>
              <a:t>Share comes back to District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80E25-0296-4B76-B940-7D604396A696}" type="slidenum">
              <a:rPr lang="en-CA" smtClean="0"/>
              <a:pPr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442947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24200" y="908050"/>
            <a:ext cx="3270250" cy="2452688"/>
          </a:xfrm>
          <a:noFill/>
          <a:ln w="12700"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xfrm>
            <a:off x="952557" y="3498371"/>
            <a:ext cx="7614214" cy="286102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89" tIns="47944" rIns="95889" bIns="47944">
            <a:normAutofit fontScale="92500" lnSpcReduction="10000"/>
          </a:bodyPr>
          <a:lstStyle/>
          <a:p>
            <a:pPr>
              <a:lnSpc>
                <a:spcPct val="200000"/>
              </a:lnSpc>
            </a:pPr>
            <a:r>
              <a:rPr lang="en-CA" alt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Special opportunities exist to create a custom fund within the Endowment Fund. A fund can carry the name of the donor or loved one — and is tracked separately. Donors receive an annual update on their endowed fund.</a:t>
            </a:r>
          </a:p>
          <a:p>
            <a:pPr>
              <a:lnSpc>
                <a:spcPct val="200000"/>
              </a:lnSpc>
            </a:pPr>
            <a:endParaRPr lang="en-CA" altLang="en-US" sz="13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CA" alt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Named funds are gifts of $25,000 or greater. You can support your district with a gift designated to SHARE or the Peace Centers. A gift of $500,000 can support a Rotary Peace Fellow every four years.  Gifts can be designated to one of the six areas of focus.</a:t>
            </a:r>
          </a:p>
          <a:p>
            <a:pPr>
              <a:lnSpc>
                <a:spcPct val="200000"/>
              </a:lnSpc>
            </a:pPr>
            <a:endParaRPr lang="en-CA" altLang="en-US" sz="13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CA" alt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Named funds can be a special way to remember a family member or leave a personal legacy.</a:t>
            </a:r>
            <a:endParaRPr lang="en-CA" alt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8350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5057" indent="-225057">
              <a:buAutoNum type="arabicPeriod"/>
            </a:pPr>
            <a:r>
              <a:rPr lang="en-CA" dirty="0"/>
              <a:t>Download and complete the Bequest/Donation Form</a:t>
            </a:r>
          </a:p>
          <a:p>
            <a:pPr marL="225057" indent="-225057">
              <a:buAutoNum type="arabicPeriod"/>
            </a:pPr>
            <a:r>
              <a:rPr lang="en-CA" dirty="0"/>
              <a:t>Email, scan, fax, mail your form to RI via Carolyn Ferguson, our Major Gift staff member for Zone 24</a:t>
            </a:r>
          </a:p>
          <a:p>
            <a:pPr marL="225057" indent="-225057">
              <a:buAutoNum type="arabicPeriod"/>
            </a:pPr>
            <a:r>
              <a:rPr lang="en-CA" dirty="0"/>
              <a:t>Update your will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80E25-0296-4B76-B940-7D604396A696}" type="slidenum">
              <a:rPr lang="en-CA" smtClean="0"/>
              <a:pPr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38646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24200" y="908050"/>
            <a:ext cx="3270250" cy="2452688"/>
          </a:xfrm>
          <a:noFill/>
          <a:ln w="12700"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xfrm>
            <a:off x="952557" y="3498371"/>
            <a:ext cx="7614214" cy="286102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89" tIns="47944" rIns="95889" bIns="47944"/>
          <a:lstStyle/>
          <a:p>
            <a:endParaRPr lang="en-CA" altLang="en-US" sz="2100" dirty="0">
              <a:latin typeface="Arial" panose="020B0604020202020204" pitchFamily="34" charset="0"/>
              <a:ea typeface="ＭＳ Ｐゴシック" pitchFamily="-84" charset="-128"/>
              <a:cs typeface="ヒラギノ角ゴ Pro W3" charset="0"/>
            </a:endParaRPr>
          </a:p>
          <a:p>
            <a:r>
              <a:rPr lang="en-CA" altLang="en-US" sz="2100" dirty="0">
                <a:latin typeface="Arial" panose="020B0604020202020204" pitchFamily="34" charset="0"/>
                <a:ea typeface="ＭＳ Ｐゴシック" pitchFamily="-84" charset="-128"/>
                <a:cs typeface="ヒラギノ角ゴ Pro W3" charset="0"/>
              </a:rPr>
              <a:t>The Rotary Foundation was created nearly 100 years ago. The Foundation started with $26.50 and today the Annual Program Funds receives over $120 million each year and our endowment fund is approaching $1 Billion. This is a brilliant achievement</a:t>
            </a:r>
            <a:r>
              <a:rPr lang="en-CA" altLang="en-US" dirty="0">
                <a:latin typeface="Arial" panose="020B0604020202020204" pitchFamily="34" charset="0"/>
                <a:ea typeface="ＭＳ Ｐゴシック" pitchFamily="-84" charset="-128"/>
                <a:cs typeface="ヒラギノ角ゴ Pro W3" charset="0"/>
              </a:rPr>
              <a:t>.</a:t>
            </a:r>
          </a:p>
          <a:p>
            <a:endParaRPr lang="en-CA" altLang="en-US" dirty="0">
              <a:latin typeface="Arial" panose="020B0604020202020204" pitchFamily="34" charset="0"/>
              <a:ea typeface="ＭＳ Ｐゴシック" pitchFamily="-84" charset="-128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22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008" y="4387135"/>
            <a:ext cx="5560060" cy="4618038"/>
          </a:xfrm>
        </p:spPr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D80E25-0296-4B76-B940-7D604396A696}" type="slidenum">
              <a:rPr lang="en-CA" smtClean="0"/>
              <a:pPr/>
              <a:t>3</a:t>
            </a:fld>
            <a:endParaRPr lang="en-C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80E25-0296-4B76-B940-7D604396A696}" type="slidenum">
              <a:rPr lang="en-CA" smtClean="0"/>
              <a:pPr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86393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458666" lvl="1">
              <a:lnSpc>
                <a:spcPts val="1304"/>
              </a:lnSpc>
              <a:spcBef>
                <a:spcPts val="602"/>
              </a:spcBef>
            </a:pPr>
            <a:r>
              <a:rPr lang="en-US" sz="1600" dirty="0" err="1">
                <a:solidFill>
                  <a:srgbClr val="50505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PolioPlus</a:t>
            </a:r>
            <a:r>
              <a:rPr lang="en-US" sz="1600" dirty="0">
                <a:solidFill>
                  <a:srgbClr val="50505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Fund, dedicated to global polio eradication</a:t>
            </a:r>
          </a:p>
          <a:p>
            <a:pPr marL="632959" lvl="1" indent="-174293">
              <a:lnSpc>
                <a:spcPts val="1304"/>
              </a:lnSpc>
              <a:spcBef>
                <a:spcPts val="602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Need to continue immunizing 3 years after no cases</a:t>
            </a:r>
          </a:p>
          <a:p>
            <a:pPr marL="632959" lvl="1" indent="-174293">
              <a:lnSpc>
                <a:spcPts val="1304"/>
              </a:lnSpc>
              <a:spcBef>
                <a:spcPts val="602"/>
              </a:spcBef>
              <a:buFont typeface="Arial" pitchFamily="34" charset="0"/>
              <a:buChar char="•"/>
            </a:pPr>
            <a:r>
              <a:rPr lang="en-CA" sz="1600" dirty="0"/>
              <a:t>2017 14 cases, 2018 so far Pakistan 1, Afghanistan 7, Nigeria 0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632959" lvl="1" indent="-174293" defTabSz="900227">
              <a:lnSpc>
                <a:spcPts val="1304"/>
              </a:lnSpc>
              <a:spcBef>
                <a:spcPts val="602"/>
              </a:spcBef>
              <a:buFont typeface="Arial" pitchFamily="34" charset="0"/>
              <a:buChar char="•"/>
              <a:defRPr/>
            </a:pPr>
            <a:r>
              <a:rPr lang="en-US" sz="1600" dirty="0">
                <a:latin typeface="Arial" pitchFamily="34" charset="0"/>
                <a:ea typeface="ヒラギノ角ゴ Pro W3" pitchFamily="-84" charset="-128"/>
              </a:rPr>
              <a:t>2017-2020, every $1 donated (up to $50 million per year) will be matched by an additional $2 from the Gates Foundation.</a:t>
            </a:r>
          </a:p>
          <a:p>
            <a:pPr marL="632959" lvl="1" indent="-174293" defTabSz="900227">
              <a:lnSpc>
                <a:spcPts val="1304"/>
              </a:lnSpc>
              <a:spcBef>
                <a:spcPts val="602"/>
              </a:spcBef>
              <a:buFont typeface="Arial" pitchFamily="34" charset="0"/>
              <a:buChar char="•"/>
              <a:defRPr/>
            </a:pPr>
            <a:r>
              <a:rPr lang="en-US" sz="1600" dirty="0">
                <a:latin typeface="Arial" pitchFamily="34" charset="0"/>
                <a:ea typeface="ヒラギノ角ゴ Pro W3" pitchFamily="-84" charset="-128"/>
              </a:rPr>
              <a:t>Since 1985 immunized 2.5 billion children in 122 countries</a:t>
            </a:r>
          </a:p>
          <a:p>
            <a:pPr marL="632959" lvl="1" indent="-174293">
              <a:lnSpc>
                <a:spcPts val="1304"/>
              </a:lnSpc>
              <a:spcBef>
                <a:spcPts val="602"/>
              </a:spcBef>
              <a:buFont typeface="Arial" pitchFamily="34" charset="0"/>
              <a:buChar char="•"/>
            </a:pP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58666" lvl="1">
              <a:lnSpc>
                <a:spcPts val="1304"/>
              </a:lnSpc>
              <a:spcBef>
                <a:spcPts val="602"/>
              </a:spcBef>
            </a:pP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58666" lvl="1">
              <a:lnSpc>
                <a:spcPts val="1304"/>
              </a:lnSpc>
              <a:spcBef>
                <a:spcPts val="602"/>
              </a:spcBef>
            </a:pPr>
            <a:r>
              <a:rPr lang="en-US" sz="1600" dirty="0">
                <a:solidFill>
                  <a:srgbClr val="50505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Annual Fund, the primary source of funding for Foundation grants and activities</a:t>
            </a:r>
          </a:p>
          <a:p>
            <a:pPr marL="787698" lvl="1" indent="-337585" defTabSz="450113">
              <a:spcAft>
                <a:spcPts val="1181"/>
              </a:spcAft>
              <a:buFont typeface="Arial"/>
              <a:buChar char="•"/>
              <a:defRPr/>
            </a:pPr>
            <a:r>
              <a:rPr lang="en-US" sz="2800" dirty="0">
                <a:solidFill>
                  <a:srgbClr val="585858"/>
                </a:solidFill>
                <a:latin typeface="Georgia"/>
                <a:cs typeface="Georgia"/>
              </a:rPr>
              <a:t>Supports local and international grants through the SHARE system</a:t>
            </a:r>
          </a:p>
          <a:p>
            <a:pPr marL="787698" lvl="1" indent="-337585" defTabSz="450113">
              <a:spcBef>
                <a:spcPct val="20000"/>
              </a:spcBef>
              <a:buFont typeface="Arial"/>
              <a:buChar char="•"/>
              <a:defRPr/>
            </a:pPr>
            <a:r>
              <a:rPr lang="en-US" sz="2800" dirty="0">
                <a:solidFill>
                  <a:srgbClr val="585858"/>
                </a:solidFill>
                <a:latin typeface="Georgia"/>
                <a:cs typeface="Georgia"/>
              </a:rPr>
              <a:t>Contributions are credited to the donor’s club and applied to the club’s goal</a:t>
            </a:r>
          </a:p>
          <a:p>
            <a:pPr marL="632959" lvl="1" indent="-174293">
              <a:lnSpc>
                <a:spcPts val="1304"/>
              </a:lnSpc>
              <a:spcBef>
                <a:spcPts val="602"/>
              </a:spcBef>
              <a:buFont typeface="Arial" pitchFamily="34" charset="0"/>
              <a:buChar char="•"/>
            </a:pPr>
            <a:endParaRPr lang="en-US" sz="1600" dirty="0">
              <a:solidFill>
                <a:srgbClr val="50505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58666" lvl="1">
              <a:lnSpc>
                <a:spcPts val="1304"/>
              </a:lnSpc>
              <a:spcBef>
                <a:spcPts val="602"/>
              </a:spcBef>
            </a:pPr>
            <a:r>
              <a:rPr lang="en-US" sz="1600" dirty="0">
                <a:solidFill>
                  <a:srgbClr val="50505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Endowment Fund, which supports the Foundation in perpetuity </a:t>
            </a:r>
            <a:r>
              <a:rPr lang="en-US" sz="1600" dirty="0">
                <a:solidFill>
                  <a:srgbClr val="585858"/>
                </a:solidFill>
                <a:latin typeface="Georgia"/>
                <a:cs typeface="Georgia"/>
              </a:rPr>
              <a:t>Large donations</a:t>
            </a:r>
          </a:p>
          <a:p>
            <a:pPr marL="787698" lvl="1" indent="-337585" defTabSz="450113">
              <a:spcBef>
                <a:spcPct val="20000"/>
              </a:spcBef>
              <a:spcAft>
                <a:spcPts val="1181"/>
              </a:spcAft>
              <a:buFont typeface="Arial"/>
              <a:buChar char="•"/>
              <a:defRPr/>
            </a:pPr>
            <a:r>
              <a:rPr lang="en-US" sz="1600" dirty="0">
                <a:solidFill>
                  <a:srgbClr val="585858"/>
                </a:solidFill>
                <a:latin typeface="Georgia"/>
                <a:cs typeface="Georgia"/>
              </a:rPr>
              <a:t>Contributions are professionally invested, only earnings are spent</a:t>
            </a:r>
          </a:p>
          <a:p>
            <a:pPr marL="917332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0113" fontAlgn="auto">
              <a:spcBef>
                <a:spcPts val="0"/>
              </a:spcBef>
              <a:spcAft>
                <a:spcPts val="0"/>
              </a:spcAft>
              <a:defRPr/>
            </a:pPr>
            <a:fld id="{8BAB0936-A299-40F2-A345-9E79BAA43F3C}" type="slidenum">
              <a:rPr lang="en-US">
                <a:solidFill>
                  <a:prstClr val="black"/>
                </a:solidFill>
                <a:latin typeface="Calibri"/>
              </a:rPr>
              <a:pPr defTabSz="450113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001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$US</a:t>
            </a:r>
          </a:p>
          <a:p>
            <a:r>
              <a:rPr lang="en-CA" dirty="0"/>
              <a:t>Another $438,000 GG waiting for approval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D80E25-0296-4B76-B940-7D604396A696}" type="slidenum">
              <a:rPr lang="en-CA" smtClean="0"/>
              <a:pPr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4732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0227">
              <a:defRPr/>
            </a:pPr>
            <a:r>
              <a:rPr lang="en-CA" sz="1600" dirty="0"/>
              <a:t>Charitable arm of Rotary 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0113" fontAlgn="auto">
              <a:spcBef>
                <a:spcPts val="0"/>
              </a:spcBef>
              <a:spcAft>
                <a:spcPts val="0"/>
              </a:spcAft>
              <a:defRPr/>
            </a:pPr>
            <a:fld id="{B61650EA-7282-4386-9CA4-0759BF4B110B}" type="slidenum">
              <a:rPr lang="en-US">
                <a:solidFill>
                  <a:prstClr val="black"/>
                </a:solidFill>
                <a:latin typeface="Calibri"/>
              </a:rPr>
              <a:pPr defTabSz="450113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03938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Rotary Foundation Canada</a:t>
            </a:r>
          </a:p>
          <a:p>
            <a:r>
              <a:rPr lang="en-US" dirty="0"/>
              <a:t>Share comes back to </a:t>
            </a:r>
            <a:r>
              <a:rPr lang="en-US" dirty="0" err="1"/>
              <a:t>Distric</a:t>
            </a:r>
            <a:r>
              <a:rPr lang="en-US" dirty="0"/>
              <a:t>=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80E25-0296-4B76-B940-7D604396A696}" type="slidenum">
              <a:rPr lang="en-CA" smtClean="0"/>
              <a:pPr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57403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Term gifts – can support a project, money to be used immediately.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80E25-0296-4B76-B940-7D604396A696}" type="slidenum">
              <a:rPr lang="en-CA" smtClean="0"/>
              <a:pPr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021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B1776-6C32-4399-9730-23C671D442F8}" type="datetimeFigureOut">
              <a:rPr lang="fr-FR"/>
              <a:pPr>
                <a:defRPr/>
              </a:pPr>
              <a:t>24/01/2019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61F7B-7142-4853-B4D7-76300C600C81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E4A1A-6D20-4BFE-80CB-99004E23004F}" type="datetimeFigureOut">
              <a:rPr lang="fr-FR"/>
              <a:pPr>
                <a:defRPr/>
              </a:pPr>
              <a:t>24/01/2019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A82E9-65D0-490B-8E8A-252D82D77273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E5679-2CDE-43F8-A096-039B43A45E5B}" type="datetimeFigureOut">
              <a:rPr lang="fr-FR"/>
              <a:pPr>
                <a:defRPr/>
              </a:pPr>
              <a:t>24/01/2019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F4A5D-13D7-4B22-939D-EEC13AF8C9F3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7458F"/>
                </a:solidFill>
              </a:defRPr>
            </a:lvl1pPr>
            <a:lvl2pPr>
              <a:defRPr>
                <a:solidFill>
                  <a:srgbClr val="17458F"/>
                </a:solidFill>
              </a:defRPr>
            </a:lvl2pPr>
            <a:lvl3pPr>
              <a:defRPr>
                <a:solidFill>
                  <a:srgbClr val="17458F"/>
                </a:solidFill>
              </a:defRPr>
            </a:lvl3pPr>
            <a:lvl4pPr>
              <a:defRPr>
                <a:solidFill>
                  <a:srgbClr val="17458F"/>
                </a:solidFill>
              </a:defRPr>
            </a:lvl4pPr>
            <a:lvl5pPr>
              <a:defRPr>
                <a:solidFill>
                  <a:srgbClr val="17458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F925CBC-5D63-4841-856B-2ED1B4A34DE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91400" cy="4873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72378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>
          <a:xfrm>
            <a:off x="5715000" y="6378575"/>
            <a:ext cx="2925763" cy="276225"/>
          </a:xfrm>
        </p:spPr>
        <p:txBody>
          <a:bodyPr/>
          <a:lstStyle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ＭＳ Ｐゴシック" pitchFamily="-84" charset="-128"/>
              </a:defRPr>
            </a:lvl1pPr>
          </a:lstStyle>
          <a:p>
            <a:pPr>
              <a:defRPr/>
            </a:pPr>
            <a:fld id="{363D9FD2-6627-44AF-B601-C9484E251099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>
          <a:xfrm>
            <a:off x="457200" y="6378575"/>
            <a:ext cx="2103438" cy="276225"/>
          </a:xfrm>
          <a:prstGeom prst="rect">
            <a:avLst/>
          </a:prstGeom>
        </p:spPr>
        <p:txBody>
          <a:bodyPr lIns="0" tIns="0" rIns="0" bIns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3318C09C-984F-4835-81F4-8B2AB310F224}" type="datetimeFigureOut">
              <a:rPr lang="en-US"/>
              <a:pPr>
                <a:defRPr/>
              </a:pPr>
              <a:t>1/24/2019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47928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024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5363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06337-1E09-4E7B-81CD-7877AB58B0E0}" type="datetimeFigureOut">
              <a:rPr lang="fr-FR"/>
              <a:pPr>
                <a:defRPr/>
              </a:pPr>
              <a:t>24/01/2019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C8843-E0DA-48B2-8303-E4E35BBBE99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325008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>
          <a:xfrm>
            <a:off x="5715000" y="6378575"/>
            <a:ext cx="2925763" cy="276225"/>
          </a:xfrm>
          <a:prstGeom prst="rect">
            <a:avLst/>
          </a:prstGeom>
        </p:spPr>
        <p:txBody>
          <a:bodyPr lIns="0" tIns="0" rIns="0" bIns="0"/>
          <a:lstStyle>
            <a:lvl1pPr algn="ctr" eaLnBrk="1" hangingPunct="1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8F16636-DACB-4B45-9982-26F10717BC4D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>
          <a:xfrm>
            <a:off x="457200" y="6378575"/>
            <a:ext cx="2103438" cy="276225"/>
          </a:xfrm>
          <a:prstGeom prst="rect">
            <a:avLst/>
          </a:prstGeom>
        </p:spPr>
        <p:txBody>
          <a:bodyPr lIns="0" tIns="0" rIns="0" bIns="0"/>
          <a:lstStyle>
            <a:lvl1pPr algn="l" eaLnBrk="1" hangingPunct="1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8E460A7-47C9-4B9A-9981-FF65D4AA1612}" type="datetimeFigureOut">
              <a:rPr lang="en-US"/>
              <a:pPr>
                <a:defRPr/>
              </a:pPr>
              <a:t>1/24/2019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9545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2"/>
            <a:ext cx="7772400" cy="3077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3840481"/>
            <a:ext cx="6400799" cy="32316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ＭＳ Ｐゴシック" pitchFamily="-84" charset="-128"/>
              </a:defRPr>
            </a:lvl1pPr>
          </a:lstStyle>
          <a:p>
            <a:pPr>
              <a:defRPr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299594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06337-1E09-4E7B-81CD-7877AB58B0E0}" type="datetimeFigureOut">
              <a:rPr lang="fr-FR"/>
              <a:pPr>
                <a:defRPr/>
              </a:pPr>
              <a:t>24/01/2019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C8843-E0DA-48B2-8303-E4E35BBBE99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  <p:pic>
        <p:nvPicPr>
          <p:cNvPr id="18433" name="Picture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7125" y="6143625"/>
            <a:ext cx="16668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62E09-F0A4-49ED-835E-00F82D4687E9}" type="datetimeFigureOut">
              <a:rPr lang="fr-FR"/>
              <a:pPr>
                <a:defRPr/>
              </a:pPr>
              <a:t>24/01/2019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C297D-7E29-43CF-B159-13AAA5D2CC63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A54F5-E8F6-4022-ACE2-80E6CAB4D60C}" type="datetimeFigureOut">
              <a:rPr lang="fr-FR"/>
              <a:pPr>
                <a:defRPr/>
              </a:pPr>
              <a:t>24/01/2019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E937B-0A9D-4F14-AC30-104B24A58FCF}" type="slidenum">
              <a:rPr lang="fr-CA"/>
              <a:pPr>
                <a:defRPr/>
              </a:pPr>
              <a:t>‹#›</a:t>
            </a:fld>
            <a:endParaRPr lang="fr-CA"/>
          </a:p>
        </p:txBody>
      </p:sp>
      <p:pic>
        <p:nvPicPr>
          <p:cNvPr id="16385" name="Picture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7125" y="6143625"/>
            <a:ext cx="16668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547EB-919F-4299-BCE7-8C511DE579C8}" type="datetimeFigureOut">
              <a:rPr lang="fr-FR"/>
              <a:pPr>
                <a:defRPr/>
              </a:pPr>
              <a:t>24/01/2019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A50CB-67B2-49D2-BFEB-C946FE3552F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3F898-216F-43D0-A1F1-FFD21695F6E6}" type="datetimeFigureOut">
              <a:rPr lang="fr-FR"/>
              <a:pPr>
                <a:defRPr/>
              </a:pPr>
              <a:t>24/01/2019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AD96E-1D5F-4610-AC94-922C1CE05A84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139C8-0FC8-4A99-B5A8-30E1C1974F15}" type="datetimeFigureOut">
              <a:rPr lang="fr-FR"/>
              <a:pPr>
                <a:defRPr/>
              </a:pPr>
              <a:t>24/01/2019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F03A7-00B6-41F8-9BA0-F046E59AF9B7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58205-6769-4D30-BB92-9F895660BDCC}" type="datetimeFigureOut">
              <a:rPr lang="fr-FR"/>
              <a:pPr>
                <a:defRPr/>
              </a:pPr>
              <a:t>24/01/2019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85AFB-F934-4C80-BEB6-935E4102E78D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fr-C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E6C96-5215-4B60-BF91-F181059ED1B0}" type="datetimeFigureOut">
              <a:rPr lang="fr-FR"/>
              <a:pPr>
                <a:defRPr/>
              </a:pPr>
              <a:t>24/01/2019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84B7C-7DA2-4AD8-A069-BD0EFF99832A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A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3202E0-E0A7-4810-B370-AD4FC1ADF595}" type="datetimeFigureOut">
              <a:rPr lang="fr-FR"/>
              <a:pPr>
                <a:defRPr/>
              </a:pPr>
              <a:t>24/01/2019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91396F6-D78B-4A26-B0C6-BAD98A0A2C1D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7" r:id="rId12"/>
    <p:sldLayoutId id="2147483668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811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9245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9" r:id="rId3"/>
    <p:sldLayoutId id="2147483670" r:id="rId4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81000" y="1828800"/>
            <a:ext cx="7315200" cy="44196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spc="-150" dirty="0">
                <a:solidFill>
                  <a:srgbClr val="FFFFFF"/>
                </a:solidFill>
                <a:latin typeface="Arial Narrow" pitchFamily="34" charset="0"/>
                <a:cs typeface="Arial Narrow Bold"/>
              </a:rPr>
              <a:t>THE </a:t>
            </a:r>
            <a:r>
              <a:rPr kumimoji="0" lang="en-US" sz="7200" b="1" i="0" u="none" strike="noStrike" kern="1200" cap="none" spc="-1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j-ea"/>
                <a:cs typeface="Arial Narrow Bold"/>
              </a:rPr>
              <a:t>ROTARY FOUNDATION 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-1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j-ea"/>
                <a:cs typeface="Arial Narrow Bold"/>
              </a:rPr>
              <a:t>&amp; THE MILLION DOLLAR DINNER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A5A6E9-D55B-415D-897A-8AE180A39219}"/>
              </a:ext>
            </a:extLst>
          </p:cNvPr>
          <p:cNvSpPr txBox="1"/>
          <p:nvPr/>
        </p:nvSpPr>
        <p:spPr>
          <a:xfrm>
            <a:off x="381000" y="4648200"/>
            <a:ext cx="4781550" cy="683264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defTabSz="457200" fontAlgn="auto">
              <a:lnSpc>
                <a:spcPct val="80000"/>
              </a:lnSpc>
              <a:spcAft>
                <a:spcPts val="0"/>
              </a:spcAft>
              <a:defRPr/>
            </a:pPr>
            <a:endParaRPr lang="en-CA" sz="2400" b="1" i="0" dirty="0">
              <a:solidFill>
                <a:srgbClr val="01B4E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 fontAlgn="auto">
              <a:lnSpc>
                <a:spcPct val="80000"/>
              </a:lnSpc>
              <a:spcAft>
                <a:spcPts val="0"/>
              </a:spcAft>
              <a:defRPr/>
            </a:pPr>
            <a:endParaRPr lang="en-CA" sz="2400" b="1" i="0" dirty="0">
              <a:solidFill>
                <a:srgbClr val="01B4E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534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0679C-95A5-4EAB-A29D-9DE9E21F0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51198-8AB9-4F84-AC30-DD05620C8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EC01AB-720E-45ED-999E-7116D17FE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6AC68C-DB43-4272-A72B-CB56C8AB9820}"/>
              </a:ext>
            </a:extLst>
          </p:cNvPr>
          <p:cNvSpPr/>
          <p:nvPr/>
        </p:nvSpPr>
        <p:spPr>
          <a:xfrm>
            <a:off x="690735" y="304801"/>
            <a:ext cx="815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prstClr val="white"/>
                </a:solidFill>
                <a:latin typeface="Arial Narrow" panose="020B0606020202030204" pitchFamily="34" charset="0"/>
              </a:rPr>
              <a:t>WHY HOST A MILLION DOLLAR DINNER?</a:t>
            </a:r>
            <a:endParaRPr lang="en-US" sz="36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F5FF0D-95E1-46EF-BA67-4C75BF189B59}"/>
              </a:ext>
            </a:extLst>
          </p:cNvPr>
          <p:cNvSpPr/>
          <p:nvPr/>
        </p:nvSpPr>
        <p:spPr>
          <a:xfrm>
            <a:off x="381000" y="1408455"/>
            <a:ext cx="7274748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Raise awareness of the Foundation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kern="0" dirty="0">
              <a:solidFill>
                <a:prstClr val="black"/>
              </a:solidFill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Raise new money for the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Fou</a:t>
            </a:r>
            <a:r>
              <a:rPr lang="en-US" sz="3600" b="1" kern="0" dirty="0" err="1">
                <a:solidFill>
                  <a:prstClr val="black"/>
                </a:solidFill>
                <a:latin typeface="+mn-lt"/>
              </a:rPr>
              <a:t>ndation</a:t>
            </a:r>
            <a:endParaRPr kumimoji="0" lang="en-CA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2343AF-4102-4DA8-B2D9-8381BEF9852E}"/>
              </a:ext>
            </a:extLst>
          </p:cNvPr>
          <p:cNvSpPr/>
          <p:nvPr/>
        </p:nvSpPr>
        <p:spPr>
          <a:xfrm>
            <a:off x="914400" y="2911305"/>
            <a:ext cx="7315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pitchFamily="-84" charset="-128"/>
              </a:rPr>
              <a:t>Bequests / Cash gifts of US$10,000 +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pitchFamily="-84" charset="-128"/>
              </a:rPr>
              <a:t>3 year pledge of US$10,000 +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pitchFamily="-84" charset="-128"/>
              </a:rPr>
              <a:t>Term gifts – area of focus $15,000 to $30,000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pitchFamily="-84" charset="-128"/>
              </a:rPr>
              <a:t>Gifts of insurance – </a:t>
            </a:r>
            <a:r>
              <a:rPr lang="en-CA" altLang="en-US" sz="2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pitchFamily="-84" charset="-128"/>
              </a:rPr>
              <a:t>discuss first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pitchFamily="-84" charset="-128"/>
              </a:rPr>
              <a:t>Named Funds US$25,000 +</a:t>
            </a:r>
          </a:p>
        </p:txBody>
      </p:sp>
    </p:spTree>
    <p:extLst>
      <p:ext uri="{BB962C8B-B14F-4D97-AF65-F5344CB8AC3E}">
        <p14:creationId xmlns:p14="http://schemas.microsoft.com/office/powerpoint/2010/main" val="3220644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0679C-95A5-4EAB-A29D-9DE9E21F0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51198-8AB9-4F84-AC30-DD05620C8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EC01AB-720E-45ED-999E-7116D17FE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6AC68C-DB43-4272-A72B-CB56C8AB9820}"/>
              </a:ext>
            </a:extLst>
          </p:cNvPr>
          <p:cNvSpPr/>
          <p:nvPr/>
        </p:nvSpPr>
        <p:spPr>
          <a:xfrm>
            <a:off x="1447800" y="304800"/>
            <a:ext cx="655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prstClr val="white"/>
                </a:solidFill>
                <a:latin typeface="Arial Narrow" panose="020B0606020202030204" pitchFamily="34" charset="0"/>
              </a:rPr>
              <a:t>BEQUEST SOCIETY</a:t>
            </a:r>
            <a:endParaRPr lang="en-US" sz="36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91BF7-C347-4A58-AB89-9AA9972123E0}"/>
              </a:ext>
            </a:extLst>
          </p:cNvPr>
          <p:cNvSpPr/>
          <p:nvPr/>
        </p:nvSpPr>
        <p:spPr>
          <a:xfrm>
            <a:off x="473365" y="1785670"/>
            <a:ext cx="7919225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alibri"/>
                <a:cs typeface="Arial"/>
              </a:rPr>
              <a:t>Provision in estate plan totaling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alibri"/>
                <a:cs typeface="Arial"/>
              </a:rPr>
              <a:t>$10,000+ USD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alibri"/>
                <a:cs typeface="Arial"/>
              </a:rPr>
              <a:t>Examples: will, life insurance policy</a:t>
            </a:r>
            <a:endParaRPr kumimoji="0" lang="en-C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8" name="Picture 2" descr="S:\LE\LMS Courses\Foundation 101\BequestSociety_LowRes.jpg">
            <a:extLst>
              <a:ext uri="{FF2B5EF4-FFF2-40B4-BE49-F238E27FC236}">
                <a16:creationId xmlns:a16="http://schemas.microsoft.com/office/drawing/2014/main" id="{5E5328AF-880C-462E-8520-EDF28A975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1809" y="3363989"/>
            <a:ext cx="3886200" cy="288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See the source image">
            <a:extLst>
              <a:ext uri="{FF2B5EF4-FFF2-40B4-BE49-F238E27FC236}">
                <a16:creationId xmlns:a16="http://schemas.microsoft.com/office/drawing/2014/main" id="{391AAEC2-017B-4209-B735-C181CE430F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89" r="69130" b="-425"/>
          <a:stretch/>
        </p:blipFill>
        <p:spPr bwMode="auto">
          <a:xfrm>
            <a:off x="1098008" y="3375178"/>
            <a:ext cx="2456792" cy="226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545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-2133600" y="152400"/>
          <a:ext cx="137922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Ways to give or pledge: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3200" dirty="0"/>
              <a:t> Will - Codicil</a:t>
            </a:r>
          </a:p>
          <a:p>
            <a:pPr lvl="1"/>
            <a:r>
              <a:rPr lang="en-US" sz="3200" dirty="0"/>
              <a:t> Life Insurance</a:t>
            </a:r>
          </a:p>
          <a:p>
            <a:pPr lvl="1"/>
            <a:r>
              <a:rPr lang="en-US" sz="3200" dirty="0"/>
              <a:t> Cash</a:t>
            </a:r>
          </a:p>
          <a:p>
            <a:pPr lvl="1"/>
            <a:r>
              <a:rPr lang="en-US" sz="3200" dirty="0"/>
              <a:t> Property</a:t>
            </a:r>
          </a:p>
          <a:p>
            <a:pPr lvl="1"/>
            <a:r>
              <a:rPr lang="en-US" sz="3200" dirty="0"/>
              <a:t> Registered Funds</a:t>
            </a:r>
          </a:p>
          <a:p>
            <a:pPr lvl="1"/>
            <a:r>
              <a:rPr lang="en-US" sz="3200" dirty="0"/>
              <a:t>Securities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439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BDBA639-2A71-4A60-A71A-FF1836F54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E208A8B-5EBD-4532-BE72-26414FA7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59376"/>
            <a:ext cx="9386886" cy="6923798"/>
            <a:chOff x="-329674" y="-51881"/>
            <a:chExt cx="12515851" cy="6923798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15D09196-B338-4AB5-A71B-CFD5FFCA6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F50B4463-128A-4677-A285-C017E6C54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1D9B95CD-F023-4DFA-9678-1E02713F7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1DDF47A8-BE7B-43F3-A500-F5A4656D83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2DD394DE-76FB-42F8-85F2-FD436F423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B95F2EFB-87E6-4400-AAF3-7EB8B4F156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1D463476-2BC7-418C-9D6F-51444B11A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24011122-2495-478A-81BF-ABBDEA1DA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C79E87C5-E5B3-476B-B539-FC9CF4A33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956029CA-2B38-434D-9044-5FF3A1ECD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9514CFB6-E8DB-43DC-B1CD-9CC2D4B27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BD8C1FC8-E550-45BE-9F30-822BAB378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D1646B5D-A7B7-41EC-9591-0E0C0F4F94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E2118E93-481E-4843-987E-378187AA37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77038464-F4E2-47EC-A87F-18469191E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FB3BBEB1-E146-408F-95B7-EE2F269DE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C765B285-56EC-47FC-B116-274EBBD61A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CB4A6191-6913-42EA-905E-8A174AE2C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8ADEEF92-F481-475A-845C-5E940F0D5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9C506D7-84CB-4057-A44A-465313E78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1630437" y="2448612"/>
            <a:ext cx="331406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32" name="Oval 32">
            <a:extLst>
              <a:ext uri="{FF2B5EF4-FFF2-40B4-BE49-F238E27FC236}">
                <a16:creationId xmlns:a16="http://schemas.microsoft.com/office/drawing/2014/main" id="{7842FC68-61FD-4700-8A22-BB8B071884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5934" y="691977"/>
            <a:ext cx="5821442" cy="5343064"/>
          </a:xfrm>
          <a:custGeom>
            <a:avLst/>
            <a:gdLst>
              <a:gd name="connsiteX0" fmla="*/ 0 w 6428838"/>
              <a:gd name="connsiteY0" fmla="*/ 2579031 h 5158062"/>
              <a:gd name="connsiteX1" fmla="*/ 3214419 w 6428838"/>
              <a:gd name="connsiteY1" fmla="*/ 0 h 5158062"/>
              <a:gd name="connsiteX2" fmla="*/ 6428838 w 6428838"/>
              <a:gd name="connsiteY2" fmla="*/ 2579031 h 5158062"/>
              <a:gd name="connsiteX3" fmla="*/ 3214419 w 6428838"/>
              <a:gd name="connsiteY3" fmla="*/ 5158062 h 5158062"/>
              <a:gd name="connsiteX4" fmla="*/ 0 w 6428838"/>
              <a:gd name="connsiteY4" fmla="*/ 2579031 h 5158062"/>
              <a:gd name="connsiteX0" fmla="*/ 3321 w 6432159"/>
              <a:gd name="connsiteY0" fmla="*/ 2647125 h 5226156"/>
              <a:gd name="connsiteX1" fmla="*/ 2789723 w 6432159"/>
              <a:gd name="connsiteY1" fmla="*/ 0 h 5226156"/>
              <a:gd name="connsiteX2" fmla="*/ 6432159 w 6432159"/>
              <a:gd name="connsiteY2" fmla="*/ 2647125 h 5226156"/>
              <a:gd name="connsiteX3" fmla="*/ 3217740 w 6432159"/>
              <a:gd name="connsiteY3" fmla="*/ 5226156 h 5226156"/>
              <a:gd name="connsiteX4" fmla="*/ 3321 w 6432159"/>
              <a:gd name="connsiteY4" fmla="*/ 2647125 h 5226156"/>
              <a:gd name="connsiteX0" fmla="*/ 1953 w 6566979"/>
              <a:gd name="connsiteY0" fmla="*/ 2695803 h 5226224"/>
              <a:gd name="connsiteX1" fmla="*/ 2924543 w 6566979"/>
              <a:gd name="connsiteY1" fmla="*/ 39 h 5226224"/>
              <a:gd name="connsiteX2" fmla="*/ 6566979 w 6566979"/>
              <a:gd name="connsiteY2" fmla="*/ 2647164 h 5226224"/>
              <a:gd name="connsiteX3" fmla="*/ 3352560 w 6566979"/>
              <a:gd name="connsiteY3" fmla="*/ 5226195 h 5226224"/>
              <a:gd name="connsiteX4" fmla="*/ 1953 w 6566979"/>
              <a:gd name="connsiteY4" fmla="*/ 2695803 h 5226224"/>
              <a:gd name="connsiteX0" fmla="*/ 8982 w 6574008"/>
              <a:gd name="connsiteY0" fmla="*/ 2695803 h 5226313"/>
              <a:gd name="connsiteX1" fmla="*/ 2931572 w 6574008"/>
              <a:gd name="connsiteY1" fmla="*/ 39 h 5226313"/>
              <a:gd name="connsiteX2" fmla="*/ 6574008 w 6574008"/>
              <a:gd name="connsiteY2" fmla="*/ 2647164 h 5226313"/>
              <a:gd name="connsiteX3" fmla="*/ 3359589 w 6574008"/>
              <a:gd name="connsiteY3" fmla="*/ 5226195 h 5226313"/>
              <a:gd name="connsiteX4" fmla="*/ 8982 w 6574008"/>
              <a:gd name="connsiteY4" fmla="*/ 2695803 h 5226313"/>
              <a:gd name="connsiteX0" fmla="*/ 11929 w 6576955"/>
              <a:gd name="connsiteY0" fmla="*/ 2695953 h 5226463"/>
              <a:gd name="connsiteX1" fmla="*/ 2934519 w 6576955"/>
              <a:gd name="connsiteY1" fmla="*/ 189 h 5226463"/>
              <a:gd name="connsiteX2" fmla="*/ 6576955 w 6576955"/>
              <a:gd name="connsiteY2" fmla="*/ 2647314 h 5226463"/>
              <a:gd name="connsiteX3" fmla="*/ 3362536 w 6576955"/>
              <a:gd name="connsiteY3" fmla="*/ 5226345 h 5226463"/>
              <a:gd name="connsiteX4" fmla="*/ 11929 w 6576955"/>
              <a:gd name="connsiteY4" fmla="*/ 2695953 h 5226463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92159"/>
              <a:gd name="connsiteX1" fmla="*/ 2931852 w 6963394"/>
              <a:gd name="connsiteY1" fmla="*/ 10033 h 5292159"/>
              <a:gd name="connsiteX2" fmla="*/ 6963394 w 6963394"/>
              <a:gd name="connsiteY2" fmla="*/ 3318639 h 5292159"/>
              <a:gd name="connsiteX3" fmla="*/ 3359869 w 6963394"/>
              <a:gd name="connsiteY3" fmla="*/ 5236189 h 5292159"/>
              <a:gd name="connsiteX4" fmla="*/ 9262 w 6963394"/>
              <a:gd name="connsiteY4" fmla="*/ 2705797 h 5292159"/>
              <a:gd name="connsiteX0" fmla="*/ 9262 w 6963394"/>
              <a:gd name="connsiteY0" fmla="*/ 2705797 h 5259961"/>
              <a:gd name="connsiteX1" fmla="*/ 2931852 w 6963394"/>
              <a:gd name="connsiteY1" fmla="*/ 10033 h 5259961"/>
              <a:gd name="connsiteX2" fmla="*/ 6963394 w 6963394"/>
              <a:gd name="connsiteY2" fmla="*/ 3318639 h 5259961"/>
              <a:gd name="connsiteX3" fmla="*/ 3359869 w 6963394"/>
              <a:gd name="connsiteY3" fmla="*/ 5236189 h 5259961"/>
              <a:gd name="connsiteX4" fmla="*/ 9262 w 6963394"/>
              <a:gd name="connsiteY4" fmla="*/ 2705797 h 5259961"/>
              <a:gd name="connsiteX0" fmla="*/ 9557 w 7352795"/>
              <a:gd name="connsiteY0" fmla="*/ 2707501 h 5252013"/>
              <a:gd name="connsiteX1" fmla="*/ 2932147 w 7352795"/>
              <a:gd name="connsiteY1" fmla="*/ 11737 h 5252013"/>
              <a:gd name="connsiteX2" fmla="*/ 7352795 w 7352795"/>
              <a:gd name="connsiteY2" fmla="*/ 3378709 h 5252013"/>
              <a:gd name="connsiteX3" fmla="*/ 3360164 w 7352795"/>
              <a:gd name="connsiteY3" fmla="*/ 5237893 h 5252013"/>
              <a:gd name="connsiteX4" fmla="*/ 9557 w 7352795"/>
              <a:gd name="connsiteY4" fmla="*/ 2707501 h 5252013"/>
              <a:gd name="connsiteX0" fmla="*/ 8078 w 7789061"/>
              <a:gd name="connsiteY0" fmla="*/ 2744796 h 5249051"/>
              <a:gd name="connsiteX1" fmla="*/ 3368413 w 7789061"/>
              <a:gd name="connsiteY1" fmla="*/ 10121 h 5249051"/>
              <a:gd name="connsiteX2" fmla="*/ 7789061 w 7789061"/>
              <a:gd name="connsiteY2" fmla="*/ 3377093 h 5249051"/>
              <a:gd name="connsiteX3" fmla="*/ 3796430 w 7789061"/>
              <a:gd name="connsiteY3" fmla="*/ 5236277 h 5249051"/>
              <a:gd name="connsiteX4" fmla="*/ 8078 w 7789061"/>
              <a:gd name="connsiteY4" fmla="*/ 2744796 h 5249051"/>
              <a:gd name="connsiteX0" fmla="*/ 8078 w 7789061"/>
              <a:gd name="connsiteY0" fmla="*/ 2744796 h 5271741"/>
              <a:gd name="connsiteX1" fmla="*/ 3368413 w 7789061"/>
              <a:gd name="connsiteY1" fmla="*/ 10121 h 5271741"/>
              <a:gd name="connsiteX2" fmla="*/ 7789061 w 7789061"/>
              <a:gd name="connsiteY2" fmla="*/ 3377093 h 5271741"/>
              <a:gd name="connsiteX3" fmla="*/ 3796430 w 7789061"/>
              <a:gd name="connsiteY3" fmla="*/ 5236277 h 5271741"/>
              <a:gd name="connsiteX4" fmla="*/ 8078 w 7789061"/>
              <a:gd name="connsiteY4" fmla="*/ 2744796 h 5271741"/>
              <a:gd name="connsiteX0" fmla="*/ 1055 w 7782038"/>
              <a:gd name="connsiteY0" fmla="*/ 2738806 h 5438018"/>
              <a:gd name="connsiteX1" fmla="*/ 3361390 w 7782038"/>
              <a:gd name="connsiteY1" fmla="*/ 4131 h 5438018"/>
              <a:gd name="connsiteX2" fmla="*/ 7782038 w 7782038"/>
              <a:gd name="connsiteY2" fmla="*/ 3371103 h 5438018"/>
              <a:gd name="connsiteX3" fmla="*/ 3692130 w 7782038"/>
              <a:gd name="connsiteY3" fmla="*/ 5415113 h 5438018"/>
              <a:gd name="connsiteX4" fmla="*/ 1055 w 7782038"/>
              <a:gd name="connsiteY4" fmla="*/ 2738806 h 5438018"/>
              <a:gd name="connsiteX0" fmla="*/ 28883 w 7809866"/>
              <a:gd name="connsiteY0" fmla="*/ 2742147 h 5441359"/>
              <a:gd name="connsiteX1" fmla="*/ 3389218 w 7809866"/>
              <a:gd name="connsiteY1" fmla="*/ 7472 h 5441359"/>
              <a:gd name="connsiteX2" fmla="*/ 7809866 w 7809866"/>
              <a:gd name="connsiteY2" fmla="*/ 3374444 h 5441359"/>
              <a:gd name="connsiteX3" fmla="*/ 3719958 w 7809866"/>
              <a:gd name="connsiteY3" fmla="*/ 5418454 h 5441359"/>
              <a:gd name="connsiteX4" fmla="*/ 28883 w 7809866"/>
              <a:gd name="connsiteY4" fmla="*/ 2742147 h 5441359"/>
              <a:gd name="connsiteX0" fmla="*/ 36549 w 7817532"/>
              <a:gd name="connsiteY0" fmla="*/ 2751085 h 5450297"/>
              <a:gd name="connsiteX1" fmla="*/ 3396884 w 7817532"/>
              <a:gd name="connsiteY1" fmla="*/ 16410 h 5450297"/>
              <a:gd name="connsiteX2" fmla="*/ 7817532 w 7817532"/>
              <a:gd name="connsiteY2" fmla="*/ 3383382 h 5450297"/>
              <a:gd name="connsiteX3" fmla="*/ 3727624 w 7817532"/>
              <a:gd name="connsiteY3" fmla="*/ 5427392 h 5450297"/>
              <a:gd name="connsiteX4" fmla="*/ 36549 w 7817532"/>
              <a:gd name="connsiteY4" fmla="*/ 2751085 h 545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7532" h="5450297">
                <a:moveTo>
                  <a:pt x="36549" y="2751085"/>
                </a:moveTo>
                <a:cubicBezTo>
                  <a:pt x="-281221" y="925127"/>
                  <a:pt x="1526121" y="-147339"/>
                  <a:pt x="3396884" y="16410"/>
                </a:cubicBezTo>
                <a:cubicBezTo>
                  <a:pt x="5267647" y="180159"/>
                  <a:pt x="7817532" y="1453184"/>
                  <a:pt x="7817532" y="3383382"/>
                </a:cubicBezTo>
                <a:cubicBezTo>
                  <a:pt x="7700800" y="5342763"/>
                  <a:pt x="5024455" y="5532775"/>
                  <a:pt x="3727624" y="5427392"/>
                </a:cubicBezTo>
                <a:cubicBezTo>
                  <a:pt x="2430794" y="5322009"/>
                  <a:pt x="354319" y="4577043"/>
                  <a:pt x="36549" y="2751085"/>
                </a:cubicBezTo>
                <a:close/>
              </a:path>
            </a:pathLst>
          </a:custGeom>
          <a:solidFill>
            <a:schemeClr val="accent6"/>
          </a:solidFill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E19DA1-A215-4BA7-90E4-CF767292E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2207" y="2061838"/>
            <a:ext cx="5219585" cy="166247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Easy as 1, 2, 3</a:t>
            </a:r>
          </a:p>
        </p:txBody>
      </p:sp>
    </p:spTree>
    <p:extLst>
      <p:ext uri="{BB962C8B-B14F-4D97-AF65-F5344CB8AC3E}">
        <p14:creationId xmlns:p14="http://schemas.microsoft.com/office/powerpoint/2010/main" val="1087681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EDA8554-7D77-4F4A-911A-A6FB74312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Do I Sign Up?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E15EA0E3-0F25-4E46-86BA-72D96A71A4E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1. https://rotary7080.org</a:t>
            </a:r>
          </a:p>
          <a:p>
            <a:pPr marL="0" indent="0">
              <a:buNone/>
            </a:pPr>
            <a:r>
              <a:rPr lang="en-CA" dirty="0"/>
              <a:t>Click ‘Million Dollar Dinner’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/>
              <a:t>2. Download Bequest/</a:t>
            </a:r>
          </a:p>
          <a:p>
            <a:pPr marL="0" indent="0">
              <a:buNone/>
            </a:pPr>
            <a:r>
              <a:rPr lang="en-CA" dirty="0"/>
              <a:t>Donation Form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/>
              <a:t>3. Complete and send to RI</a:t>
            </a:r>
          </a:p>
        </p:txBody>
      </p:sp>
      <p:sp>
        <p:nvSpPr>
          <p:cNvPr id="33" name="Content Placeholder 32">
            <a:extLst>
              <a:ext uri="{FF2B5EF4-FFF2-40B4-BE49-F238E27FC236}">
                <a16:creationId xmlns:a16="http://schemas.microsoft.com/office/drawing/2014/main" id="{B7EFC866-3FD1-49D1-9AFA-4FF3AA94A87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69D7686F-2E45-4A0F-8874-4D18902B76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331" t="17355" r="19835" b="5165"/>
          <a:stretch/>
        </p:blipFill>
        <p:spPr>
          <a:xfrm>
            <a:off x="4724400" y="1672431"/>
            <a:ext cx="350520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645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BAA99-C68A-432E-B44E-20A87AF2D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6D165-01E3-4BAC-8128-5A2C26E89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28726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ee the source image">
            <a:extLst>
              <a:ext uri="{FF2B5EF4-FFF2-40B4-BE49-F238E27FC236}">
                <a16:creationId xmlns:a16="http://schemas.microsoft.com/office/drawing/2014/main" id="{690A532B-2112-4CBF-9024-9B5799625440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5" r="11014" b="5007"/>
          <a:stretch/>
        </p:blipFill>
        <p:spPr bwMode="auto">
          <a:xfrm>
            <a:off x="5486400" y="4038600"/>
            <a:ext cx="3448051" cy="28591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876300" y="1371600"/>
            <a:ext cx="73914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CA" sz="4000" b="1" dirty="0">
                <a:solidFill>
                  <a:srgbClr val="1E51A4"/>
                </a:solidFill>
                <a:latin typeface="Bookman Old Style" panose="02050604050505020204" pitchFamily="18" charset="0"/>
              </a:rPr>
              <a:t>In 1917, Arch C. Klumph proposed that an endowment be set up </a:t>
            </a:r>
            <a:r>
              <a:rPr lang="en-CA" sz="4000" b="1" i="1" dirty="0">
                <a:solidFill>
                  <a:srgbClr val="1E51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“for the purpose of doing good in the world.” </a:t>
            </a:r>
          </a:p>
        </p:txBody>
      </p:sp>
    </p:spTree>
    <p:extLst>
      <p:ext uri="{BB962C8B-B14F-4D97-AF65-F5344CB8AC3E}">
        <p14:creationId xmlns:p14="http://schemas.microsoft.com/office/powerpoint/2010/main" val="31428564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Rotary Foundation’s Mission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buNone/>
              <a:defRPr/>
            </a:pPr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None/>
              <a:defRPr/>
            </a:pPr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4400" y="1600200"/>
            <a:ext cx="6934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ea typeface="Arial" pitchFamily="1" charset="0"/>
                <a:cs typeface="Arial" charset="0"/>
              </a:rPr>
              <a:t>To enable Rotarians to advance world understanding, goodwill, and peace through the improvement of health, the support of education, and the alleviation of poverty. 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2946" name="Picture 2" descr="http://www.rotaryfoundation6990.org/images/graphics/trf_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4038600"/>
            <a:ext cx="3535176" cy="26710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2B8DB-535B-4CBC-A149-099B8758B8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239851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b="1" dirty="0">
                <a:solidFill>
                  <a:prstClr val="white"/>
                </a:solidFill>
                <a:latin typeface="Arial Narrow Bold"/>
              </a:rPr>
              <a:t>ROTARY FOUNDATION AWARDS</a:t>
            </a:r>
            <a:br>
              <a:rPr lang="en-US" b="1" dirty="0">
                <a:solidFill>
                  <a:prstClr val="white"/>
                </a:solidFill>
                <a:latin typeface="Arial Narrow Bold"/>
              </a:rPr>
            </a:br>
            <a:endParaRPr lang="en-CA" dirty="0"/>
          </a:p>
        </p:txBody>
      </p:sp>
      <p:pic>
        <p:nvPicPr>
          <p:cNvPr id="4" name="Picture 3" descr="http://www.michael-li.com/wp-content/uploads/2012/06/charity_navigator.png">
            <a:extLst>
              <a:ext uri="{FF2B5EF4-FFF2-40B4-BE49-F238E27FC236}">
                <a16:creationId xmlns:a16="http://schemas.microsoft.com/office/drawing/2014/main" id="{189EE593-5923-4462-8F88-E81F9E0B0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7048" y="1257299"/>
            <a:ext cx="6667500" cy="2057401"/>
          </a:xfrm>
          <a:prstGeom prst="rect">
            <a:avLst/>
          </a:prstGeom>
          <a:noFill/>
        </p:spPr>
      </p:pic>
      <p:pic>
        <p:nvPicPr>
          <p:cNvPr id="5" name="Picture 4" descr="D:\Temporary Internet Files\Content.IE5\NM44JK2C\Blue_star_on_white[1].gif">
            <a:extLst>
              <a:ext uri="{FF2B5EF4-FFF2-40B4-BE49-F238E27FC236}">
                <a16:creationId xmlns:a16="http://schemas.microsoft.com/office/drawing/2014/main" id="{535305E1-834D-4AF7-B619-4A44BEC6F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45092" y="2057400"/>
            <a:ext cx="415636" cy="463255"/>
          </a:xfrm>
          <a:prstGeom prst="rect">
            <a:avLst/>
          </a:prstGeom>
          <a:noFill/>
        </p:spPr>
      </p:pic>
      <p:pic>
        <p:nvPicPr>
          <p:cNvPr id="6" name="Picture 5" descr="D:\Temporary Internet Files\Content.IE5\NM44JK2C\Blue_star_on_white[1].gif">
            <a:extLst>
              <a:ext uri="{FF2B5EF4-FFF2-40B4-BE49-F238E27FC236}">
                <a16:creationId xmlns:a16="http://schemas.microsoft.com/office/drawing/2014/main" id="{10DDF88D-D6E5-495D-A709-0760902EF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5637" y="2057400"/>
            <a:ext cx="415636" cy="463255"/>
          </a:xfrm>
          <a:prstGeom prst="rect">
            <a:avLst/>
          </a:prstGeom>
          <a:noFill/>
        </p:spPr>
      </p:pic>
      <p:pic>
        <p:nvPicPr>
          <p:cNvPr id="7" name="Picture 6" descr="D:\Temporary Internet Files\Content.IE5\NM44JK2C\Blue_star_on_white[1].gif">
            <a:extLst>
              <a:ext uri="{FF2B5EF4-FFF2-40B4-BE49-F238E27FC236}">
                <a16:creationId xmlns:a16="http://schemas.microsoft.com/office/drawing/2014/main" id="{CB3C0C9D-ED11-4200-9009-BB8036F78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6183" y="2057400"/>
            <a:ext cx="415636" cy="463255"/>
          </a:xfrm>
          <a:prstGeom prst="rect">
            <a:avLst/>
          </a:prstGeom>
          <a:noFill/>
        </p:spPr>
      </p:pic>
      <p:pic>
        <p:nvPicPr>
          <p:cNvPr id="8" name="Picture 7" descr="D:\Temporary Internet Files\Content.IE5\NM44JK2C\Blue_star_on_white[1].gif">
            <a:extLst>
              <a:ext uri="{FF2B5EF4-FFF2-40B4-BE49-F238E27FC236}">
                <a16:creationId xmlns:a16="http://schemas.microsoft.com/office/drawing/2014/main" id="{8501CDD5-84E5-4959-8DED-706C0D993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6728" y="2057400"/>
            <a:ext cx="415636" cy="463255"/>
          </a:xfrm>
          <a:prstGeom prst="rect">
            <a:avLst/>
          </a:prstGeom>
          <a:noFill/>
        </p:spPr>
      </p:pic>
      <p:pic>
        <p:nvPicPr>
          <p:cNvPr id="10" name="Picture 2" descr="Image result for CNBC logo">
            <a:extLst>
              <a:ext uri="{FF2B5EF4-FFF2-40B4-BE49-F238E27FC236}">
                <a16:creationId xmlns:a16="http://schemas.microsoft.com/office/drawing/2014/main" id="{5920543A-1FD5-4FE4-B15E-A77B90817679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2" r="15018" b="2460"/>
          <a:stretch/>
        </p:blipFill>
        <p:spPr bwMode="auto">
          <a:xfrm>
            <a:off x="0" y="3925857"/>
            <a:ext cx="1752601" cy="145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219316F-4F68-4190-9902-3C6E13C7E7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0710" y="3958787"/>
            <a:ext cx="7404537" cy="1141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9FC8858-5070-4E4D-B52B-125DDCA6DAA9}"/>
              </a:ext>
            </a:extLst>
          </p:cNvPr>
          <p:cNvSpPr txBox="1"/>
          <p:nvPr/>
        </p:nvSpPr>
        <p:spPr>
          <a:xfrm>
            <a:off x="1752601" y="4834990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Score 100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3581AC-38BD-4DB3-B81A-DCD151985F80}"/>
              </a:ext>
            </a:extLst>
          </p:cNvPr>
          <p:cNvSpPr txBox="1"/>
          <p:nvPr/>
        </p:nvSpPr>
        <p:spPr>
          <a:xfrm>
            <a:off x="1905756" y="2737379"/>
            <a:ext cx="70989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/>
              <a:t>Rates financial performance, accountability, transparency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/>
              <a:t>11 consecutive highest 4-star ratings </a:t>
            </a:r>
          </a:p>
        </p:txBody>
      </p:sp>
    </p:spTree>
    <p:extLst>
      <p:ext uri="{BB962C8B-B14F-4D97-AF65-F5344CB8AC3E}">
        <p14:creationId xmlns:p14="http://schemas.microsoft.com/office/powerpoint/2010/main" val="698313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52689" b="13223"/>
          <a:stretch/>
        </p:blipFill>
        <p:spPr>
          <a:xfrm>
            <a:off x="2209800" y="1524000"/>
            <a:ext cx="4114799" cy="42374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152400"/>
            <a:ext cx="7239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 Bold" panose="020B0706020202030204" pitchFamily="34" charset="0"/>
              </a:rPr>
              <a:t>HOW IS THE MONEY SPENT?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E6CDBD-F6F7-46F5-BA76-F0A57A7DE658}"/>
              </a:ext>
            </a:extLst>
          </p:cNvPr>
          <p:cNvSpPr txBox="1"/>
          <p:nvPr/>
        </p:nvSpPr>
        <p:spPr>
          <a:xfrm>
            <a:off x="3486148" y="3134898"/>
            <a:ext cx="1562101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000" b="1" dirty="0"/>
              <a:t>91</a:t>
            </a:r>
            <a:r>
              <a:rPr lang="en-US" sz="4000" b="1" dirty="0"/>
              <a:t>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DB0083-3E84-4046-9B98-692C2EF5EFE1}"/>
              </a:ext>
            </a:extLst>
          </p:cNvPr>
          <p:cNvSpPr txBox="1"/>
          <p:nvPr/>
        </p:nvSpPr>
        <p:spPr>
          <a:xfrm>
            <a:off x="3045620" y="5761460"/>
            <a:ext cx="15263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Fundraising</a:t>
            </a:r>
          </a:p>
          <a:p>
            <a:r>
              <a:rPr lang="en-US" sz="2000" dirty="0"/>
              <a:t>       6%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4181A2-9D9E-4E4F-A23B-E7C85C494DF6}"/>
              </a:ext>
            </a:extLst>
          </p:cNvPr>
          <p:cNvSpPr txBox="1"/>
          <p:nvPr/>
        </p:nvSpPr>
        <p:spPr>
          <a:xfrm>
            <a:off x="4876800" y="5763251"/>
            <a:ext cx="18101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Administration</a:t>
            </a:r>
          </a:p>
          <a:p>
            <a:r>
              <a:rPr lang="en-US" sz="2000" dirty="0"/>
              <a:t>         3%</a:t>
            </a:r>
          </a:p>
        </p:txBody>
      </p:sp>
    </p:spTree>
    <p:extLst>
      <p:ext uri="{BB962C8B-B14F-4D97-AF65-F5344CB8AC3E}">
        <p14:creationId xmlns:p14="http://schemas.microsoft.com/office/powerpoint/2010/main" val="30099472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20057" y="1518469"/>
            <a:ext cx="8732968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0057" y="228601"/>
            <a:ext cx="8732968" cy="87169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 CHOICES WHEN SUPPORTING THE ROTARY FOUNDATION 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 Bold"/>
              <a:ea typeface="+mj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9226" y="1955059"/>
            <a:ext cx="2867845" cy="244573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73" y="1955060"/>
            <a:ext cx="2960355" cy="244573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0289" y="1955059"/>
            <a:ext cx="2853654" cy="244574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6216742" y="4376986"/>
            <a:ext cx="2667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Georgia" pitchFamily="18" charset="0"/>
                <a:cs typeface="Arial"/>
              </a:rPr>
              <a:t>Endowment Fund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Georgia" pitchFamily="18" charset="0"/>
                <a:cs typeface="Arial"/>
              </a:rPr>
              <a:t>To Secure Tomorrow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048000" y="4376936"/>
            <a:ext cx="3048000" cy="11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Georgia" pitchFamily="18" charset="0"/>
                <a:cs typeface="Arial"/>
              </a:rPr>
              <a:t>Annual Fund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Georgia" pitchFamily="18" charset="0"/>
                <a:cs typeface="Arial"/>
              </a:rPr>
              <a:t>For Support Today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70219" y="4399600"/>
            <a:ext cx="2667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Georgia" pitchFamily="18" charset="0"/>
                <a:ea typeface="+mn-ea"/>
                <a:cs typeface="Arial" charset="0"/>
              </a:rPr>
              <a:t>PolioPlus Fund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Georgia" pitchFamily="18" charset="0"/>
                <a:ea typeface="+mn-ea"/>
                <a:cs typeface="Arial" charset="0"/>
              </a:rPr>
              <a:t>End Polio Now</a:t>
            </a:r>
          </a:p>
        </p:txBody>
      </p:sp>
    </p:spTree>
    <p:extLst>
      <p:ext uri="{BB962C8B-B14F-4D97-AF65-F5344CB8AC3E}">
        <p14:creationId xmlns:p14="http://schemas.microsoft.com/office/powerpoint/2010/main" val="4127622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DEE49-BF24-4029-9DEE-9F5E3023F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A87D8-D735-465A-B386-ACB99562C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919F71-71A8-419A-A305-35DB96DFC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897C72-6F34-417A-B616-CD6A43B1C694}"/>
              </a:ext>
            </a:extLst>
          </p:cNvPr>
          <p:cNvSpPr/>
          <p:nvPr/>
        </p:nvSpPr>
        <p:spPr>
          <a:xfrm>
            <a:off x="457200" y="228600"/>
            <a:ext cx="822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D7080 PROJECTS SINCE 2013</a:t>
            </a:r>
            <a:endParaRPr lang="en-CA" sz="40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785EE19E-7ED4-4A65-BFAA-CF78A09EF1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3164629"/>
              </p:ext>
            </p:extLst>
          </p:nvPr>
        </p:nvGraphicFramePr>
        <p:xfrm>
          <a:off x="441434" y="1981200"/>
          <a:ext cx="8382000" cy="2529840"/>
        </p:xfrm>
        <a:graphic>
          <a:graphicData uri="http://schemas.openxmlformats.org/drawingml/2006/table">
            <a:tbl>
              <a:tblPr firstRow="1" bandRow="1"/>
              <a:tblGrid>
                <a:gridCol w="29875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16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2804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en-US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# of </a:t>
                      </a:r>
                      <a:r>
                        <a:rPr lang="en-US" sz="2400" baseline="0" dirty="0"/>
                        <a:t> Projects</a:t>
                      </a:r>
                      <a:endParaRPr lang="en-US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7080 Club &amp; District  Contributions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dirty="0"/>
                        <a:t>Total              Funding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2400" b="1" dirty="0"/>
                        <a:t>Global Grants</a:t>
                      </a:r>
                    </a:p>
                    <a:p>
                      <a:r>
                        <a:rPr lang="en-US" sz="2400" b="1" dirty="0"/>
                        <a:t>(in progress or closed)</a:t>
                      </a:r>
                      <a:endParaRPr lang="en-US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dirty="0"/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$917,765</a:t>
                      </a:r>
                      <a:endParaRPr lang="en-US" sz="2800" b="1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$2,130,896</a:t>
                      </a:r>
                      <a:endParaRPr lang="en-US" sz="2800" b="1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2400" b="1" dirty="0"/>
                        <a:t>District Grants</a:t>
                      </a:r>
                      <a:endParaRPr lang="en-US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dirty="0"/>
                        <a:t>76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US" sz="2800" b="1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$264,803</a:t>
                      </a:r>
                      <a:endParaRPr lang="en-US" sz="2800" b="1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907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0743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14400" y="1752600"/>
            <a:ext cx="3773487" cy="310356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7200" b="1" i="0" u="none" strike="noStrike" kern="1200" cap="none" spc="-1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j-ea"/>
                <a:cs typeface="Arial Narrow Bold"/>
              </a:rPr>
              <a:t>MILLION DOLLAR DINNER </a:t>
            </a:r>
          </a:p>
        </p:txBody>
      </p:sp>
    </p:spTree>
    <p:extLst>
      <p:ext uri="{BB962C8B-B14F-4D97-AF65-F5344CB8AC3E}">
        <p14:creationId xmlns:p14="http://schemas.microsoft.com/office/powerpoint/2010/main" val="3873501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0679C-95A5-4EAB-A29D-9DE9E21F0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51198-8AB9-4F84-AC30-DD05620C8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EC01AB-720E-45ED-999E-7116D17FE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6AC68C-DB43-4272-A72B-CB56C8AB9820}"/>
              </a:ext>
            </a:extLst>
          </p:cNvPr>
          <p:cNvSpPr/>
          <p:nvPr/>
        </p:nvSpPr>
        <p:spPr>
          <a:xfrm>
            <a:off x="762000" y="264267"/>
            <a:ext cx="80788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n-US" sz="4000" b="1" dirty="0">
                <a:solidFill>
                  <a:prstClr val="white"/>
                </a:solidFill>
                <a:latin typeface="Arial Narrow" panose="020B0606020202030204" pitchFamily="34" charset="0"/>
              </a:rPr>
              <a:t>WHAT IS A MILLION DOLLAR DINNER? </a:t>
            </a:r>
            <a:endParaRPr lang="en-US" sz="40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91BF7-C347-4A58-AB89-9AA9972123E0}"/>
              </a:ext>
            </a:extLst>
          </p:cNvPr>
          <p:cNvSpPr/>
          <p:nvPr/>
        </p:nvSpPr>
        <p:spPr>
          <a:xfrm>
            <a:off x="462774" y="2060341"/>
            <a:ext cx="7919225" cy="855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kern="0" dirty="0">
              <a:solidFill>
                <a:srgbClr val="585858"/>
              </a:solidFill>
              <a:latin typeface="Calibri"/>
              <a:cs typeface="Arial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F9EBF36-8DAA-40B0-BFC5-82B474220D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6035063"/>
              </p:ext>
            </p:extLst>
          </p:nvPr>
        </p:nvGraphicFramePr>
        <p:xfrm>
          <a:off x="762000" y="972153"/>
          <a:ext cx="7391400" cy="535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4727676"/>
      </p:ext>
    </p:extLst>
  </p:cSld>
  <p:clrMapOvr>
    <a:masterClrMapping/>
  </p:clrMapOvr>
</p:sld>
</file>

<file path=ppt/theme/theme1.xml><?xml version="1.0" encoding="utf-8"?>
<a:theme xmlns:a="http://schemas.openxmlformats.org/drawingml/2006/main" name="TW_WorldwideBiz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aders_Guide_Slide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anchor="t"/>
      <a:lstStyle>
        <a:defPPr algn="r">
          <a:defRPr sz="1600" b="1" i="0" dirty="0" smtClean="0">
            <a:solidFill>
              <a:srgbClr val="01B4E7"/>
            </a:solidFill>
            <a:latin typeface="Arial Narrow Bold"/>
            <a:cs typeface="Arial Narrow Bold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32C722A-A9A1-4E12-801A-F583DE6C053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726</Words>
  <Application>Microsoft Office PowerPoint</Application>
  <PresentationFormat>On-screen Show (4:3)</PresentationFormat>
  <Paragraphs>120</Paragraphs>
  <Slides>16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Arial Narrow</vt:lpstr>
      <vt:lpstr>Arial Narrow Bold</vt:lpstr>
      <vt:lpstr>Bookman Old Style</vt:lpstr>
      <vt:lpstr>Calibri</vt:lpstr>
      <vt:lpstr>Georgia</vt:lpstr>
      <vt:lpstr>Rockwell</vt:lpstr>
      <vt:lpstr>TW_WorldwideBiz</vt:lpstr>
      <vt:lpstr>Leaders_Guide_Slide_Template</vt:lpstr>
      <vt:lpstr>1_Custom Design</vt:lpstr>
      <vt:lpstr>PowerPoint Presentation</vt:lpstr>
      <vt:lpstr>PowerPoint Presentation</vt:lpstr>
      <vt:lpstr>Rotary Foundation’s Mission </vt:lpstr>
      <vt:lpstr>ROTARY FOUNDATION AWARDS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Ways to give or pledge: </vt:lpstr>
      <vt:lpstr>Easy as 1, 2, 3</vt:lpstr>
      <vt:lpstr>How Do I Sign Up?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Bev Trist-Stewart</dc:creator>
  <cp:lastModifiedBy>John</cp:lastModifiedBy>
  <cp:revision>4</cp:revision>
  <cp:lastPrinted>2019-01-23T21:09:58Z</cp:lastPrinted>
  <dcterms:created xsi:type="dcterms:W3CDTF">2019-01-23T20:50:42Z</dcterms:created>
  <dcterms:modified xsi:type="dcterms:W3CDTF">2019-01-24T12:18:59Z</dcterms:modified>
</cp:coreProperties>
</file>